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3"/>
  </p:notesMasterIdLst>
  <p:handoutMasterIdLst>
    <p:handoutMasterId r:id="rId64"/>
  </p:handoutMasterIdLst>
  <p:sldIdLst>
    <p:sldId id="434" r:id="rId5"/>
    <p:sldId id="263" r:id="rId6"/>
    <p:sldId id="431" r:id="rId7"/>
    <p:sldId id="432" r:id="rId8"/>
    <p:sldId id="264" r:id="rId9"/>
    <p:sldId id="430" r:id="rId10"/>
    <p:sldId id="259" r:id="rId11"/>
    <p:sldId id="435" r:id="rId12"/>
    <p:sldId id="437" r:id="rId13"/>
    <p:sldId id="436" r:id="rId14"/>
    <p:sldId id="486" r:id="rId15"/>
    <p:sldId id="438" r:id="rId16"/>
    <p:sldId id="443" r:id="rId17"/>
    <p:sldId id="462" r:id="rId18"/>
    <p:sldId id="444" r:id="rId19"/>
    <p:sldId id="446" r:id="rId20"/>
    <p:sldId id="448" r:id="rId21"/>
    <p:sldId id="449" r:id="rId22"/>
    <p:sldId id="450" r:id="rId23"/>
    <p:sldId id="451" r:id="rId24"/>
    <p:sldId id="328" r:id="rId25"/>
    <p:sldId id="464" r:id="rId26"/>
    <p:sldId id="453" r:id="rId27"/>
    <p:sldId id="465" r:id="rId28"/>
    <p:sldId id="502" r:id="rId29"/>
    <p:sldId id="498" r:id="rId30"/>
    <p:sldId id="474" r:id="rId31"/>
    <p:sldId id="478" r:id="rId32"/>
    <p:sldId id="457" r:id="rId33"/>
    <p:sldId id="454" r:id="rId34"/>
    <p:sldId id="456" r:id="rId35"/>
    <p:sldId id="481" r:id="rId36"/>
    <p:sldId id="455" r:id="rId37"/>
    <p:sldId id="458" r:id="rId38"/>
    <p:sldId id="488" r:id="rId39"/>
    <p:sldId id="469" r:id="rId40"/>
    <p:sldId id="372" r:id="rId41"/>
    <p:sldId id="470" r:id="rId42"/>
    <p:sldId id="479" r:id="rId43"/>
    <p:sldId id="459" r:id="rId44"/>
    <p:sldId id="490" r:id="rId45"/>
    <p:sldId id="491" r:id="rId46"/>
    <p:sldId id="489" r:id="rId47"/>
    <p:sldId id="492" r:id="rId48"/>
    <p:sldId id="460" r:id="rId49"/>
    <p:sldId id="493" r:id="rId50"/>
    <p:sldId id="495" r:id="rId51"/>
    <p:sldId id="496" r:id="rId52"/>
    <p:sldId id="497" r:id="rId53"/>
    <p:sldId id="487" r:id="rId54"/>
    <p:sldId id="473" r:id="rId55"/>
    <p:sldId id="499" r:id="rId56"/>
    <p:sldId id="500" r:id="rId57"/>
    <p:sldId id="477" r:id="rId58"/>
    <p:sldId id="357" r:id="rId59"/>
    <p:sldId id="494" r:id="rId60"/>
    <p:sldId id="296" r:id="rId61"/>
    <p:sldId id="26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834EF7"/>
    <a:srgbClr val="996FF2"/>
    <a:srgbClr val="8D5CF5"/>
    <a:srgbClr val="C7BFBD"/>
    <a:srgbClr val="94C0B2"/>
    <a:srgbClr val="CBDAB1"/>
    <a:srgbClr val="D3F2ED"/>
    <a:srgbClr val="FFFFFF"/>
    <a:srgbClr val="8FB5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29B4F-4A74-43B7-AE51-715AC1B6B3C3}" v="5" dt="2023-02-15T04:43:19.139"/>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9" autoAdjust="0"/>
    <p:restoredTop sz="95033" autoAdjust="0"/>
  </p:normalViewPr>
  <p:slideViewPr>
    <p:cSldViewPr snapToGrid="0">
      <p:cViewPr varScale="1">
        <p:scale>
          <a:sx n="78" d="100"/>
          <a:sy n="78" d="100"/>
        </p:scale>
        <p:origin x="1070" y="72"/>
      </p:cViewPr>
      <p:guideLst/>
    </p:cSldViewPr>
  </p:slideViewPr>
  <p:outlineViewPr>
    <p:cViewPr>
      <p:scale>
        <a:sx n="33" d="100"/>
        <a:sy n="33" d="100"/>
      </p:scale>
      <p:origin x="0" y="-15638"/>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nasa Dharini" userId="cc476e982319ba06" providerId="LiveId" clId="{07029B4F-4A74-43B7-AE51-715AC1B6B3C3}"/>
    <pc:docChg chg="undo custSel addSld delSld modSld sldOrd">
      <pc:chgData name="Maanasa Dharini" userId="cc476e982319ba06" providerId="LiveId" clId="{07029B4F-4A74-43B7-AE51-715AC1B6B3C3}" dt="2023-02-15T04:43:19.136" v="75"/>
      <pc:docMkLst>
        <pc:docMk/>
      </pc:docMkLst>
      <pc:sldChg chg="modSp mod">
        <pc:chgData name="Maanasa Dharini" userId="cc476e982319ba06" providerId="LiveId" clId="{07029B4F-4A74-43B7-AE51-715AC1B6B3C3}" dt="2023-02-14T22:46:34.323" v="5" actId="20577"/>
        <pc:sldMkLst>
          <pc:docMk/>
          <pc:sldMk cId="1094308873" sldId="259"/>
        </pc:sldMkLst>
        <pc:spChg chg="mod">
          <ac:chgData name="Maanasa Dharini" userId="cc476e982319ba06" providerId="LiveId" clId="{07029B4F-4A74-43B7-AE51-715AC1B6B3C3}" dt="2023-02-14T22:46:34.323" v="5" actId="20577"/>
          <ac:spMkLst>
            <pc:docMk/>
            <pc:sldMk cId="1094308873" sldId="259"/>
            <ac:spMk id="21" creationId="{B049F6C8-037B-ED06-2F29-E4A67E25EB95}"/>
          </ac:spMkLst>
        </pc:spChg>
      </pc:sldChg>
      <pc:sldChg chg="del">
        <pc:chgData name="Maanasa Dharini" userId="cc476e982319ba06" providerId="LiveId" clId="{07029B4F-4A74-43B7-AE51-715AC1B6B3C3}" dt="2023-02-14T22:49:55.459" v="20" actId="47"/>
        <pc:sldMkLst>
          <pc:docMk/>
          <pc:sldMk cId="2131220349" sldId="439"/>
        </pc:sldMkLst>
      </pc:sldChg>
      <pc:sldChg chg="del">
        <pc:chgData name="Maanasa Dharini" userId="cc476e982319ba06" providerId="LiveId" clId="{07029B4F-4A74-43B7-AE51-715AC1B6B3C3}" dt="2023-02-14T22:50:43.658" v="23" actId="47"/>
        <pc:sldMkLst>
          <pc:docMk/>
          <pc:sldMk cId="247357901" sldId="440"/>
        </pc:sldMkLst>
      </pc:sldChg>
      <pc:sldChg chg="del">
        <pc:chgData name="Maanasa Dharini" userId="cc476e982319ba06" providerId="LiveId" clId="{07029B4F-4A74-43B7-AE51-715AC1B6B3C3}" dt="2023-02-14T22:50:45.156" v="24" actId="47"/>
        <pc:sldMkLst>
          <pc:docMk/>
          <pc:sldMk cId="2577466091" sldId="441"/>
        </pc:sldMkLst>
      </pc:sldChg>
      <pc:sldChg chg="del">
        <pc:chgData name="Maanasa Dharini" userId="cc476e982319ba06" providerId="LiveId" clId="{07029B4F-4A74-43B7-AE51-715AC1B6B3C3}" dt="2023-02-14T22:50:46.310" v="25" actId="47"/>
        <pc:sldMkLst>
          <pc:docMk/>
          <pc:sldMk cId="2276234899" sldId="442"/>
        </pc:sldMkLst>
      </pc:sldChg>
      <pc:sldChg chg="ord">
        <pc:chgData name="Maanasa Dharini" userId="cc476e982319ba06" providerId="LiveId" clId="{07029B4F-4A74-43B7-AE51-715AC1B6B3C3}" dt="2023-02-14T22:50:08.580" v="22"/>
        <pc:sldMkLst>
          <pc:docMk/>
          <pc:sldMk cId="3982274798" sldId="443"/>
        </pc:sldMkLst>
      </pc:sldChg>
      <pc:sldChg chg="add">
        <pc:chgData name="Maanasa Dharini" userId="cc476e982319ba06" providerId="LiveId" clId="{07029B4F-4A74-43B7-AE51-715AC1B6B3C3}" dt="2023-02-15T04:43:19.136" v="75"/>
        <pc:sldMkLst>
          <pc:docMk/>
          <pc:sldMk cId="328139430" sldId="451"/>
        </pc:sldMkLst>
      </pc:sldChg>
      <pc:sldChg chg="modSp mod">
        <pc:chgData name="Maanasa Dharini" userId="cc476e982319ba06" providerId="LiveId" clId="{07029B4F-4A74-43B7-AE51-715AC1B6B3C3}" dt="2023-02-15T03:55:35.929" v="30" actId="1076"/>
        <pc:sldMkLst>
          <pc:docMk/>
          <pc:sldMk cId="2169734411" sldId="465"/>
        </pc:sldMkLst>
        <pc:spChg chg="mod">
          <ac:chgData name="Maanasa Dharini" userId="cc476e982319ba06" providerId="LiveId" clId="{07029B4F-4A74-43B7-AE51-715AC1B6B3C3}" dt="2023-02-15T03:55:35.929" v="30" actId="1076"/>
          <ac:spMkLst>
            <pc:docMk/>
            <pc:sldMk cId="2169734411" sldId="465"/>
            <ac:spMk id="13" creationId="{8FD7DC7A-3B7F-410C-9B4A-818BD4FCC326}"/>
          </ac:spMkLst>
        </pc:spChg>
      </pc:sldChg>
      <pc:sldChg chg="modSp">
        <pc:chgData name="Maanasa Dharini" userId="cc476e982319ba06" providerId="LiveId" clId="{07029B4F-4A74-43B7-AE51-715AC1B6B3C3}" dt="2023-02-14T22:51:58.885" v="26"/>
        <pc:sldMkLst>
          <pc:docMk/>
          <pc:sldMk cId="176290398" sldId="486"/>
        </pc:sldMkLst>
        <pc:graphicFrameChg chg="mod">
          <ac:chgData name="Maanasa Dharini" userId="cc476e982319ba06" providerId="LiveId" clId="{07029B4F-4A74-43B7-AE51-715AC1B6B3C3}" dt="2023-02-14T22:51:58.885" v="26"/>
          <ac:graphicFrameMkLst>
            <pc:docMk/>
            <pc:sldMk cId="176290398" sldId="486"/>
            <ac:graphicFrameMk id="6" creationId="{9B0BD53A-E711-A217-C141-7DCDF9702307}"/>
          </ac:graphicFrameMkLst>
        </pc:graphicFrameChg>
      </pc:sldChg>
      <pc:sldChg chg="modSp mod">
        <pc:chgData name="Maanasa Dharini" userId="cc476e982319ba06" providerId="LiveId" clId="{07029B4F-4A74-43B7-AE51-715AC1B6B3C3}" dt="2023-02-15T03:58:27.084" v="72" actId="1076"/>
        <pc:sldMkLst>
          <pc:docMk/>
          <pc:sldMk cId="3513896065" sldId="490"/>
        </pc:sldMkLst>
        <pc:spChg chg="mod">
          <ac:chgData name="Maanasa Dharini" userId="cc476e982319ba06" providerId="LiveId" clId="{07029B4F-4A74-43B7-AE51-715AC1B6B3C3}" dt="2023-02-15T03:58:27.084" v="72" actId="1076"/>
          <ac:spMkLst>
            <pc:docMk/>
            <pc:sldMk cId="3513896065" sldId="490"/>
            <ac:spMk id="12" creationId="{72DA6102-9677-0265-BAD2-AC7716CE3851}"/>
          </ac:spMkLst>
        </pc:spChg>
      </pc:sldChg>
      <pc:sldChg chg="addSp modSp mod">
        <pc:chgData name="Maanasa Dharini" userId="cc476e982319ba06" providerId="LiveId" clId="{07029B4F-4A74-43B7-AE51-715AC1B6B3C3}" dt="2023-02-15T03:58:47.480" v="74" actId="1076"/>
        <pc:sldMkLst>
          <pc:docMk/>
          <pc:sldMk cId="3485016411" sldId="492"/>
        </pc:sldMkLst>
        <pc:spChg chg="add mod">
          <ac:chgData name="Maanasa Dharini" userId="cc476e982319ba06" providerId="LiveId" clId="{07029B4F-4A74-43B7-AE51-715AC1B6B3C3}" dt="2023-02-15T03:58:47.480" v="74" actId="1076"/>
          <ac:spMkLst>
            <pc:docMk/>
            <pc:sldMk cId="3485016411" sldId="492"/>
            <ac:spMk id="2" creationId="{884BC2B6-BB82-5B2E-8B95-378FEECAF7E9}"/>
          </ac:spMkLst>
        </pc:spChg>
      </pc:sldChg>
      <pc:sldChg chg="addSp delSp modSp mod">
        <pc:chgData name="Maanasa Dharini" userId="cc476e982319ba06" providerId="LiveId" clId="{07029B4F-4A74-43B7-AE51-715AC1B6B3C3}" dt="2023-02-14T22:49:45.716" v="19" actId="2085"/>
        <pc:sldMkLst>
          <pc:docMk/>
          <pc:sldMk cId="1576825870" sldId="502"/>
        </pc:sldMkLst>
        <pc:spChg chg="add mod">
          <ac:chgData name="Maanasa Dharini" userId="cc476e982319ba06" providerId="LiveId" clId="{07029B4F-4A74-43B7-AE51-715AC1B6B3C3}" dt="2023-02-14T22:48:56.688" v="14" actId="2085"/>
          <ac:spMkLst>
            <pc:docMk/>
            <pc:sldMk cId="1576825870" sldId="502"/>
            <ac:spMk id="4" creationId="{E818380C-686A-1F79-669D-4D13B670502B}"/>
          </ac:spMkLst>
        </pc:spChg>
        <pc:spChg chg="add mod">
          <ac:chgData name="Maanasa Dharini" userId="cc476e982319ba06" providerId="LiveId" clId="{07029B4F-4A74-43B7-AE51-715AC1B6B3C3}" dt="2023-02-14T22:49:45.716" v="19" actId="2085"/>
          <ac:spMkLst>
            <pc:docMk/>
            <pc:sldMk cId="1576825870" sldId="502"/>
            <ac:spMk id="8" creationId="{0E8F3C70-BE69-551E-94CD-3A43CA5CF33A}"/>
          </ac:spMkLst>
        </pc:spChg>
        <pc:picChg chg="add del mod">
          <ac:chgData name="Maanasa Dharini" userId="cc476e982319ba06" providerId="LiveId" clId="{07029B4F-4A74-43B7-AE51-715AC1B6B3C3}" dt="2023-02-14T22:48:16.770" v="8"/>
          <ac:picMkLst>
            <pc:docMk/>
            <pc:sldMk cId="1576825870" sldId="502"/>
            <ac:picMk id="2" creationId="{47260A99-34BD-28D1-6300-BAE58599A6DC}"/>
          </ac:picMkLst>
        </pc:picChg>
        <pc:picChg chg="add del mod">
          <ac:chgData name="Maanasa Dharini" userId="cc476e982319ba06" providerId="LiveId" clId="{07029B4F-4A74-43B7-AE51-715AC1B6B3C3}" dt="2023-02-14T22:48:24.459" v="11" actId="14100"/>
          <ac:picMkLst>
            <pc:docMk/>
            <pc:sldMk cId="1576825870" sldId="502"/>
            <ac:picMk id="3" creationId="{315CE68E-96DB-D0A8-0D3C-EC53436E7093}"/>
          </ac:picMkLst>
        </pc:picChg>
        <pc:cxnChg chg="add mod">
          <ac:chgData name="Maanasa Dharini" userId="cc476e982319ba06" providerId="LiveId" clId="{07029B4F-4A74-43B7-AE51-715AC1B6B3C3}" dt="2023-02-14T22:49:09.625" v="16" actId="1582"/>
          <ac:cxnSpMkLst>
            <pc:docMk/>
            <pc:sldMk cId="1576825870" sldId="502"/>
            <ac:cxnSpMk id="7" creationId="{DDE0BA58-CADF-9D18-B9FC-7CC7F44402EC}"/>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Commited</c:v>
                </c:pt>
              </c:strCache>
            </c:strRef>
          </c:tx>
          <c:spPr>
            <a:solidFill>
              <a:schemeClr val="accent1"/>
            </a:solidFill>
            <a:ln>
              <a:noFill/>
            </a:ln>
            <a:effectLst/>
          </c:spPr>
          <c:invertIfNegative val="0"/>
          <c:cat>
            <c:strRef>
              <c:f>Sheet1!$A$2:$A$5</c:f>
              <c:strCache>
                <c:ptCount val="4"/>
                <c:pt idx="0">
                  <c:v>January 25th</c:v>
                </c:pt>
                <c:pt idx="1">
                  <c:v>January 29th</c:v>
                </c:pt>
                <c:pt idx="2">
                  <c:v>February 1st</c:v>
                </c:pt>
                <c:pt idx="3">
                  <c:v>February 3rd</c:v>
                </c:pt>
              </c:strCache>
            </c:strRef>
          </c:cat>
          <c:val>
            <c:numRef>
              <c:f>Sheet1!$B$2:$B$5</c:f>
              <c:numCache>
                <c:formatCode>General</c:formatCode>
                <c:ptCount val="4"/>
                <c:pt idx="0">
                  <c:v>1.5</c:v>
                </c:pt>
                <c:pt idx="1">
                  <c:v>2.5</c:v>
                </c:pt>
                <c:pt idx="2">
                  <c:v>4</c:v>
                </c:pt>
                <c:pt idx="3">
                  <c:v>4.5</c:v>
                </c:pt>
              </c:numCache>
            </c:numRef>
          </c:val>
          <c:extLst>
            <c:ext xmlns:c16="http://schemas.microsoft.com/office/drawing/2014/chart" uri="{C3380CC4-5D6E-409C-BE32-E72D297353CC}">
              <c16:uniqueId val="{00000000-5245-42DE-836E-3AA4F04B21B0}"/>
            </c:ext>
          </c:extLst>
        </c:ser>
        <c:ser>
          <c:idx val="1"/>
          <c:order val="1"/>
          <c:tx>
            <c:strRef>
              <c:f>Sheet1!$C$1</c:f>
              <c:strCache>
                <c:ptCount val="1"/>
                <c:pt idx="0">
                  <c:v>Completed</c:v>
                </c:pt>
              </c:strCache>
            </c:strRef>
          </c:tx>
          <c:spPr>
            <a:solidFill>
              <a:schemeClr val="accent3"/>
            </a:solidFill>
            <a:ln>
              <a:noFill/>
            </a:ln>
            <a:effectLst/>
          </c:spPr>
          <c:invertIfNegative val="0"/>
          <c:cat>
            <c:strRef>
              <c:f>Sheet1!$A$2:$A$5</c:f>
              <c:strCache>
                <c:ptCount val="4"/>
                <c:pt idx="0">
                  <c:v>January 25th</c:v>
                </c:pt>
                <c:pt idx="1">
                  <c:v>January 29th</c:v>
                </c:pt>
                <c:pt idx="2">
                  <c:v>February 1st</c:v>
                </c:pt>
                <c:pt idx="3">
                  <c:v>February 3rd</c:v>
                </c:pt>
              </c:strCache>
            </c:strRef>
          </c:cat>
          <c:val>
            <c:numRef>
              <c:f>Sheet1!$C$2:$C$5</c:f>
              <c:numCache>
                <c:formatCode>General</c:formatCode>
                <c:ptCount val="4"/>
                <c:pt idx="0">
                  <c:v>1.6</c:v>
                </c:pt>
                <c:pt idx="1">
                  <c:v>2.8</c:v>
                </c:pt>
                <c:pt idx="2">
                  <c:v>3.5</c:v>
                </c:pt>
                <c:pt idx="3">
                  <c:v>4.2</c:v>
                </c:pt>
              </c:numCache>
            </c:numRef>
          </c:val>
          <c:extLst>
            <c:ext xmlns:c16="http://schemas.microsoft.com/office/drawing/2014/chart" uri="{C3380CC4-5D6E-409C-BE32-E72D297353CC}">
              <c16:uniqueId val="{00000001-5245-42DE-836E-3AA4F04B21B0}"/>
            </c:ext>
          </c:extLst>
        </c:ser>
        <c:dLbls>
          <c:showLegendKey val="0"/>
          <c:showVal val="0"/>
          <c:showCatName val="0"/>
          <c:showSerName val="0"/>
          <c:showPercent val="0"/>
          <c:showBubbleSize val="0"/>
        </c:dLbls>
        <c:gapWidth val="219"/>
        <c:overlap val="-27"/>
        <c:axId val="624684063"/>
        <c:axId val="624684479"/>
      </c:barChart>
      <c:catAx>
        <c:axId val="624684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4684479"/>
        <c:crosses val="autoZero"/>
        <c:auto val="1"/>
        <c:lblAlgn val="ctr"/>
        <c:lblOffset val="100"/>
        <c:noMultiLvlLbl val="0"/>
      </c:catAx>
      <c:valAx>
        <c:axId val="6246844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4684063"/>
        <c:crosses val="autoZero"/>
        <c:crossBetween val="between"/>
      </c:valAx>
      <c:spPr>
        <a:noFill/>
        <a:ln>
          <a:noFill/>
        </a:ln>
        <a:effectLst/>
      </c:spPr>
    </c:plotArea>
    <c:legend>
      <c:legendPos val="b"/>
      <c:layout>
        <c:manualLayout>
          <c:xMode val="edge"/>
          <c:yMode val="edge"/>
          <c:x val="0.75227339221793732"/>
          <c:y val="0.94926800275504752"/>
          <c:w val="0.23455407944974752"/>
          <c:h val="4.468280119385392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106821357511156E-2"/>
          <c:y val="1.4925545813896946E-2"/>
          <c:w val="0.9568931786424888"/>
          <c:h val="0.89135750922967849"/>
        </c:manualLayout>
      </c:layout>
      <c:barChart>
        <c:barDir val="col"/>
        <c:grouping val="clustered"/>
        <c:varyColors val="0"/>
        <c:ser>
          <c:idx val="0"/>
          <c:order val="0"/>
          <c:tx>
            <c:strRef>
              <c:f>Sheet1!$B$1</c:f>
              <c:strCache>
                <c:ptCount val="1"/>
                <c:pt idx="0">
                  <c:v>Completed</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 2</c:v>
                </c:pt>
                <c:pt idx="1">
                  <c:v>Sprint 3</c:v>
                </c:pt>
                <c:pt idx="2">
                  <c:v>Sprint 4</c:v>
                </c:pt>
                <c:pt idx="3">
                  <c:v>Sprint 5</c:v>
                </c:pt>
                <c:pt idx="4">
                  <c:v>Average</c:v>
                </c:pt>
              </c:strCache>
            </c:strRef>
          </c:cat>
          <c:val>
            <c:numRef>
              <c:f>Sheet1!$B$2:$B$6</c:f>
              <c:numCache>
                <c:formatCode>General</c:formatCode>
                <c:ptCount val="5"/>
                <c:pt idx="0">
                  <c:v>2.2000000000000002</c:v>
                </c:pt>
                <c:pt idx="1">
                  <c:v>3.3</c:v>
                </c:pt>
                <c:pt idx="2">
                  <c:v>3.8</c:v>
                </c:pt>
                <c:pt idx="3">
                  <c:v>4.5</c:v>
                </c:pt>
              </c:numCache>
            </c:numRef>
          </c:val>
          <c:extLst>
            <c:ext xmlns:c16="http://schemas.microsoft.com/office/drawing/2014/chart" uri="{C3380CC4-5D6E-409C-BE32-E72D297353CC}">
              <c16:uniqueId val="{00000000-8280-45B2-8B83-42BD49FD0281}"/>
            </c:ext>
          </c:extLst>
        </c:ser>
        <c:ser>
          <c:idx val="1"/>
          <c:order val="1"/>
          <c:tx>
            <c:strRef>
              <c:f>Sheet1!$C$1</c:f>
              <c:strCache>
                <c:ptCount val="1"/>
                <c:pt idx="0">
                  <c:v>Commitment</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 2</c:v>
                </c:pt>
                <c:pt idx="1">
                  <c:v>Sprint 3</c:v>
                </c:pt>
                <c:pt idx="2">
                  <c:v>Sprint 4</c:v>
                </c:pt>
                <c:pt idx="3">
                  <c:v>Sprint 5</c:v>
                </c:pt>
                <c:pt idx="4">
                  <c:v>Average</c:v>
                </c:pt>
              </c:strCache>
            </c:strRef>
          </c:cat>
          <c:val>
            <c:numRef>
              <c:f>Sheet1!$C$2:$C$6</c:f>
              <c:numCache>
                <c:formatCode>General</c:formatCode>
                <c:ptCount val="5"/>
                <c:pt idx="0">
                  <c:v>2.5</c:v>
                </c:pt>
                <c:pt idx="1">
                  <c:v>3.5</c:v>
                </c:pt>
                <c:pt idx="2">
                  <c:v>4</c:v>
                </c:pt>
                <c:pt idx="3">
                  <c:v>4.5</c:v>
                </c:pt>
              </c:numCache>
            </c:numRef>
          </c:val>
          <c:extLst>
            <c:ext xmlns:c16="http://schemas.microsoft.com/office/drawing/2014/chart" uri="{C3380CC4-5D6E-409C-BE32-E72D297353CC}">
              <c16:uniqueId val="{00000001-8280-45B2-8B83-42BD49FD0281}"/>
            </c:ext>
          </c:extLst>
        </c:ser>
        <c:ser>
          <c:idx val="2"/>
          <c:order val="2"/>
          <c:tx>
            <c:strRef>
              <c:f>Sheet1!$D$1</c:f>
              <c:strCache>
                <c:ptCount val="1"/>
                <c:pt idx="0">
                  <c:v>Average</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 2</c:v>
                </c:pt>
                <c:pt idx="1">
                  <c:v>Sprint 3</c:v>
                </c:pt>
                <c:pt idx="2">
                  <c:v>Sprint 4</c:v>
                </c:pt>
                <c:pt idx="3">
                  <c:v>Sprint 5</c:v>
                </c:pt>
                <c:pt idx="4">
                  <c:v>Average</c:v>
                </c:pt>
              </c:strCache>
            </c:strRef>
          </c:cat>
          <c:val>
            <c:numRef>
              <c:f>Sheet1!$D$2:$D$6</c:f>
              <c:numCache>
                <c:formatCode>General</c:formatCode>
                <c:ptCount val="5"/>
                <c:pt idx="4">
                  <c:v>3.5375000000000001</c:v>
                </c:pt>
              </c:numCache>
            </c:numRef>
          </c:val>
          <c:extLst>
            <c:ext xmlns:c16="http://schemas.microsoft.com/office/drawing/2014/chart" uri="{C3380CC4-5D6E-409C-BE32-E72D297353CC}">
              <c16:uniqueId val="{00000002-8280-45B2-8B83-42BD49FD0281}"/>
            </c:ext>
          </c:extLst>
        </c:ser>
        <c:dLbls>
          <c:dLblPos val="outEnd"/>
          <c:showLegendKey val="0"/>
          <c:showVal val="1"/>
          <c:showCatName val="0"/>
          <c:showSerName val="0"/>
          <c:showPercent val="0"/>
          <c:showBubbleSize val="0"/>
        </c:dLbls>
        <c:gapWidth val="444"/>
        <c:overlap val="-90"/>
        <c:axId val="782526351"/>
        <c:axId val="782530927"/>
      </c:barChart>
      <c:catAx>
        <c:axId val="7825263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782530927"/>
        <c:crosses val="autoZero"/>
        <c:auto val="1"/>
        <c:lblAlgn val="ctr"/>
        <c:lblOffset val="100"/>
        <c:noMultiLvlLbl val="0"/>
      </c:catAx>
      <c:valAx>
        <c:axId val="782530927"/>
        <c:scaling>
          <c:orientation val="minMax"/>
        </c:scaling>
        <c:delete val="1"/>
        <c:axPos val="l"/>
        <c:numFmt formatCode="General" sourceLinked="1"/>
        <c:majorTickMark val="none"/>
        <c:minorTickMark val="none"/>
        <c:tickLblPos val="nextTo"/>
        <c:crossAx val="782526351"/>
        <c:crosses val="autoZero"/>
        <c:crossBetween val="between"/>
      </c:valAx>
      <c:spPr>
        <a:noFill/>
        <a:ln>
          <a:noFill/>
        </a:ln>
        <a:effectLst/>
      </c:spPr>
    </c:plotArea>
    <c:legend>
      <c:legendPos val="t"/>
      <c:layout>
        <c:manualLayout>
          <c:xMode val="edge"/>
          <c:yMode val="edge"/>
          <c:x val="0.24518563713783889"/>
          <c:y val="5.4019501805782619E-2"/>
          <c:w val="0.36366517761900891"/>
          <c:h val="4.753358864566218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Work Remained</c:v>
                </c:pt>
              </c:strCache>
            </c:strRef>
          </c:tx>
          <c:spPr>
            <a:ln w="28575" cap="rnd">
              <a:solidFill>
                <a:schemeClr val="accent1"/>
              </a:solidFill>
              <a:round/>
            </a:ln>
            <a:effectLst/>
          </c:spPr>
          <c:marker>
            <c:symbol val="none"/>
          </c:marker>
          <c:cat>
            <c:strRef>
              <c:f>Sheet1!$A$2:$A$7</c:f>
              <c:strCache>
                <c:ptCount val="5"/>
                <c:pt idx="0">
                  <c:v>January 25th</c:v>
                </c:pt>
                <c:pt idx="1">
                  <c:v>January 29th</c:v>
                </c:pt>
                <c:pt idx="2">
                  <c:v>February 1st</c:v>
                </c:pt>
                <c:pt idx="3">
                  <c:v>February 4th</c:v>
                </c:pt>
                <c:pt idx="4">
                  <c:v>February 7th</c:v>
                </c:pt>
              </c:strCache>
            </c:strRef>
          </c:cat>
          <c:val>
            <c:numRef>
              <c:f>Sheet1!$B$2:$B$7</c:f>
              <c:numCache>
                <c:formatCode>General</c:formatCode>
                <c:ptCount val="6"/>
                <c:pt idx="0">
                  <c:v>5</c:v>
                </c:pt>
                <c:pt idx="1">
                  <c:v>4.3</c:v>
                </c:pt>
                <c:pt idx="2">
                  <c:v>2.6</c:v>
                </c:pt>
                <c:pt idx="3">
                  <c:v>2.4</c:v>
                </c:pt>
                <c:pt idx="4">
                  <c:v>0.3</c:v>
                </c:pt>
                <c:pt idx="5">
                  <c:v>0</c:v>
                </c:pt>
              </c:numCache>
            </c:numRef>
          </c:val>
          <c:smooth val="0"/>
          <c:extLst>
            <c:ext xmlns:c16="http://schemas.microsoft.com/office/drawing/2014/chart" uri="{C3380CC4-5D6E-409C-BE32-E72D297353CC}">
              <c16:uniqueId val="{00000000-91A7-446D-9D7B-EB9FBDAD7465}"/>
            </c:ext>
          </c:extLst>
        </c:ser>
        <c:ser>
          <c:idx val="1"/>
          <c:order val="1"/>
          <c:tx>
            <c:strRef>
              <c:f>Sheet1!$C$1</c:f>
              <c:strCache>
                <c:ptCount val="1"/>
                <c:pt idx="0">
                  <c:v>Guideline</c:v>
                </c:pt>
              </c:strCache>
            </c:strRef>
          </c:tx>
          <c:spPr>
            <a:ln w="28575" cap="rnd">
              <a:solidFill>
                <a:schemeClr val="accent3"/>
              </a:solidFill>
              <a:round/>
            </a:ln>
            <a:effectLst/>
          </c:spPr>
          <c:marker>
            <c:symbol val="none"/>
          </c:marker>
          <c:cat>
            <c:strRef>
              <c:f>Sheet1!$A$2:$A$7</c:f>
              <c:strCache>
                <c:ptCount val="5"/>
                <c:pt idx="0">
                  <c:v>January 25th</c:v>
                </c:pt>
                <c:pt idx="1">
                  <c:v>January 29th</c:v>
                </c:pt>
                <c:pt idx="2">
                  <c:v>February 1st</c:v>
                </c:pt>
                <c:pt idx="3">
                  <c:v>February 4th</c:v>
                </c:pt>
                <c:pt idx="4">
                  <c:v>February 7th</c:v>
                </c:pt>
              </c:strCache>
            </c:strRef>
          </c:cat>
          <c:val>
            <c:numRef>
              <c:f>Sheet1!$C$2:$C$7</c:f>
              <c:numCache>
                <c:formatCode>General</c:formatCode>
                <c:ptCount val="6"/>
                <c:pt idx="0">
                  <c:v>5</c:v>
                </c:pt>
                <c:pt idx="1">
                  <c:v>4</c:v>
                </c:pt>
                <c:pt idx="2">
                  <c:v>3</c:v>
                </c:pt>
                <c:pt idx="3">
                  <c:v>2</c:v>
                </c:pt>
                <c:pt idx="4">
                  <c:v>1</c:v>
                </c:pt>
                <c:pt idx="5">
                  <c:v>0</c:v>
                </c:pt>
              </c:numCache>
            </c:numRef>
          </c:val>
          <c:smooth val="0"/>
          <c:extLst>
            <c:ext xmlns:c16="http://schemas.microsoft.com/office/drawing/2014/chart" uri="{C3380CC4-5D6E-409C-BE32-E72D297353CC}">
              <c16:uniqueId val="{00000001-91A7-446D-9D7B-EB9FBDAD7465}"/>
            </c:ext>
          </c:extLst>
        </c:ser>
        <c:dLbls>
          <c:showLegendKey val="0"/>
          <c:showVal val="0"/>
          <c:showCatName val="0"/>
          <c:showSerName val="0"/>
          <c:showPercent val="0"/>
          <c:showBubbleSize val="0"/>
        </c:dLbls>
        <c:smooth val="0"/>
        <c:axId val="885318831"/>
        <c:axId val="885323407"/>
      </c:lineChart>
      <c:catAx>
        <c:axId val="885318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5323407"/>
        <c:crosses val="autoZero"/>
        <c:auto val="1"/>
        <c:lblAlgn val="ctr"/>
        <c:lblOffset val="100"/>
        <c:noMultiLvlLbl val="0"/>
      </c:catAx>
      <c:valAx>
        <c:axId val="8853234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5318831"/>
        <c:crosses val="autoZero"/>
        <c:crossBetween val="between"/>
      </c:valAx>
      <c:spPr>
        <a:noFill/>
        <a:ln>
          <a:noFill/>
        </a:ln>
        <a:effectLst/>
      </c:spPr>
    </c:plotArea>
    <c:legend>
      <c:legendPos val="b"/>
      <c:layout>
        <c:manualLayout>
          <c:xMode val="edge"/>
          <c:yMode val="edge"/>
          <c:x val="0.6426590797244095"/>
          <c:y val="6.5601373917238304E-2"/>
          <c:w val="0.3428068405511811"/>
          <c:h val="4.6117430726043879E-2"/>
        </c:manualLayout>
      </c:layout>
      <c:overlay val="0"/>
      <c:spPr>
        <a:noFill/>
        <a:ln>
          <a:solidFill>
            <a:schemeClr val="tx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11565767063177E-2"/>
          <c:y val="2.7795940071664939E-2"/>
          <c:w val="0.8838975732569645"/>
          <c:h val="0.85942265835843457"/>
        </c:manualLayout>
      </c:layout>
      <c:barChart>
        <c:barDir val="col"/>
        <c:grouping val="clustered"/>
        <c:varyColors val="0"/>
        <c:ser>
          <c:idx val="0"/>
          <c:order val="0"/>
          <c:tx>
            <c:strRef>
              <c:f>Sheet1!$B$1</c:f>
              <c:strCache>
                <c:ptCount val="1"/>
                <c:pt idx="0">
                  <c:v>Committed</c:v>
                </c:pt>
              </c:strCache>
            </c:strRef>
          </c:tx>
          <c:spPr>
            <a:gradFill flip="none" rotWithShape="1">
              <a:gsLst>
                <a:gs pos="0">
                  <a:schemeClr val="accent6"/>
                </a:gs>
                <a:gs pos="75000">
                  <a:schemeClr val="accent6">
                    <a:lumMod val="60000"/>
                    <a:lumOff val="40000"/>
                  </a:schemeClr>
                </a:gs>
                <a:gs pos="51000">
                  <a:schemeClr val="accent6">
                    <a:alpha val="75000"/>
                  </a:schemeClr>
                </a:gs>
                <a:gs pos="100000">
                  <a:schemeClr val="accent6">
                    <a:lumMod val="20000"/>
                    <a:lumOff val="80000"/>
                    <a:alpha val="15000"/>
                  </a:schemeClr>
                </a:gs>
              </a:gsLst>
              <a:lin ang="5400000" scaled="0"/>
            </a:gradFill>
            <a:ln>
              <a:noFill/>
            </a:ln>
            <a:effectLst/>
          </c:spPr>
          <c:invertIfNegative val="0"/>
          <c:cat>
            <c:strRef>
              <c:f>Sheet1!$A$2:$A$5</c:f>
              <c:strCache>
                <c:ptCount val="4"/>
                <c:pt idx="0">
                  <c:v>Sprint 2</c:v>
                </c:pt>
                <c:pt idx="1">
                  <c:v>Sprint 3</c:v>
                </c:pt>
                <c:pt idx="2">
                  <c:v>Sprint 4</c:v>
                </c:pt>
                <c:pt idx="3">
                  <c:v>Sprint 5</c:v>
                </c:pt>
              </c:strCache>
            </c:strRef>
          </c:cat>
          <c:val>
            <c:numRef>
              <c:f>Sheet1!$B$2:$B$5</c:f>
              <c:numCache>
                <c:formatCode>General</c:formatCode>
                <c:ptCount val="4"/>
                <c:pt idx="0">
                  <c:v>1.5</c:v>
                </c:pt>
                <c:pt idx="1">
                  <c:v>2.5</c:v>
                </c:pt>
                <c:pt idx="2">
                  <c:v>4</c:v>
                </c:pt>
                <c:pt idx="3">
                  <c:v>4.5</c:v>
                </c:pt>
              </c:numCache>
            </c:numRef>
          </c:val>
          <c:extLst>
            <c:ext xmlns:c16="http://schemas.microsoft.com/office/drawing/2014/chart" uri="{C3380CC4-5D6E-409C-BE32-E72D297353CC}">
              <c16:uniqueId val="{00000000-BF46-4F6D-9209-3EB5A4EA6C71}"/>
            </c:ext>
          </c:extLst>
        </c:ser>
        <c:ser>
          <c:idx val="1"/>
          <c:order val="1"/>
          <c:tx>
            <c:strRef>
              <c:f>Sheet1!$C$1</c:f>
              <c:strCache>
                <c:ptCount val="1"/>
                <c:pt idx="0">
                  <c:v>Completed</c:v>
                </c:pt>
              </c:strCache>
            </c:strRef>
          </c:tx>
          <c:spPr>
            <a:gradFill flip="none" rotWithShape="1">
              <a:gsLst>
                <a:gs pos="0">
                  <a:schemeClr val="accent5"/>
                </a:gs>
                <a:gs pos="75000">
                  <a:schemeClr val="accent5">
                    <a:lumMod val="60000"/>
                    <a:lumOff val="40000"/>
                  </a:schemeClr>
                </a:gs>
                <a:gs pos="51000">
                  <a:schemeClr val="accent5">
                    <a:alpha val="75000"/>
                  </a:schemeClr>
                </a:gs>
                <a:gs pos="100000">
                  <a:schemeClr val="accent5">
                    <a:lumMod val="20000"/>
                    <a:lumOff val="80000"/>
                    <a:alpha val="15000"/>
                  </a:schemeClr>
                </a:gs>
              </a:gsLst>
              <a:lin ang="5400000" scaled="0"/>
            </a:gradFill>
            <a:ln>
              <a:noFill/>
            </a:ln>
            <a:effectLst/>
          </c:spPr>
          <c:invertIfNegative val="0"/>
          <c:cat>
            <c:strRef>
              <c:f>Sheet1!$A$2:$A$5</c:f>
              <c:strCache>
                <c:ptCount val="4"/>
                <c:pt idx="0">
                  <c:v>Sprint 2</c:v>
                </c:pt>
                <c:pt idx="1">
                  <c:v>Sprint 3</c:v>
                </c:pt>
                <c:pt idx="2">
                  <c:v>Sprint 4</c:v>
                </c:pt>
                <c:pt idx="3">
                  <c:v>Sprint 5</c:v>
                </c:pt>
              </c:strCache>
            </c:strRef>
          </c:cat>
          <c:val>
            <c:numRef>
              <c:f>Sheet1!$C$2:$C$5</c:f>
              <c:numCache>
                <c:formatCode>General</c:formatCode>
                <c:ptCount val="4"/>
                <c:pt idx="0">
                  <c:v>1.6</c:v>
                </c:pt>
                <c:pt idx="1">
                  <c:v>2.8</c:v>
                </c:pt>
                <c:pt idx="2">
                  <c:v>3.5</c:v>
                </c:pt>
                <c:pt idx="3">
                  <c:v>4.2</c:v>
                </c:pt>
              </c:numCache>
            </c:numRef>
          </c:val>
          <c:extLst>
            <c:ext xmlns:c16="http://schemas.microsoft.com/office/drawing/2014/chart" uri="{C3380CC4-5D6E-409C-BE32-E72D297353CC}">
              <c16:uniqueId val="{00000001-BF46-4F6D-9209-3EB5A4EA6C71}"/>
            </c:ext>
          </c:extLst>
        </c:ser>
        <c:dLbls>
          <c:showLegendKey val="0"/>
          <c:showVal val="0"/>
          <c:showCatName val="0"/>
          <c:showSerName val="0"/>
          <c:showPercent val="0"/>
          <c:showBubbleSize val="0"/>
        </c:dLbls>
        <c:gapWidth val="355"/>
        <c:overlap val="-70"/>
        <c:axId val="1771202495"/>
        <c:axId val="1771188351"/>
      </c:barChart>
      <c:catAx>
        <c:axId val="177120249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1188351"/>
        <c:crosses val="autoZero"/>
        <c:auto val="1"/>
        <c:lblAlgn val="ctr"/>
        <c:lblOffset val="100"/>
        <c:noMultiLvlLbl val="0"/>
      </c:catAx>
      <c:valAx>
        <c:axId val="1771188351"/>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1202495"/>
        <c:crossesAt val="1"/>
        <c:crossBetween val="between"/>
      </c:valAx>
      <c:spPr>
        <a:noFill/>
        <a:ln>
          <a:noFill/>
        </a:ln>
        <a:effectLst/>
      </c:spPr>
    </c:plotArea>
    <c:legend>
      <c:legendPos val="b"/>
      <c:layout>
        <c:manualLayout>
          <c:xMode val="edge"/>
          <c:yMode val="edge"/>
          <c:x val="8.7524272431636865E-2"/>
          <c:y val="0.13284566452082217"/>
          <c:w val="0.23929298021444381"/>
          <c:h val="4.2458895335183287E-2"/>
        </c:manualLayout>
      </c:layout>
      <c:overlay val="0"/>
      <c:spPr>
        <a:noFill/>
        <a:ln>
          <a:solidFill>
            <a:schemeClr val="tx1"/>
          </a:solid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5.jpeg"/></Relationships>
</file>

<file path=ppt/diagrams/_rels/data2.xml.rels><?xml version="1.0" encoding="UTF-8" standalone="yes"?>
<Relationships xmlns="http://schemas.openxmlformats.org/package/2006/relationships"><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1" Type="http://schemas.openxmlformats.org/officeDocument/2006/relationships/image" Target="../media/image7.jpeg"/></Relationships>
</file>

<file path=ppt/diagrams/_rels/data4.xml.rels><?xml version="1.0" encoding="UTF-8" standalone="yes"?>
<Relationships xmlns="http://schemas.openxmlformats.org/package/2006/relationships"><Relationship Id="rId1" Type="http://schemas.openxmlformats.org/officeDocument/2006/relationships/image" Target="../media/image8.jpeg"/></Relationships>
</file>

<file path=ppt/diagrams/_rels/data5.xml.rels><?xml version="1.0" encoding="UTF-8" standalone="yes"?>
<Relationships xmlns="http://schemas.openxmlformats.org/package/2006/relationships"><Relationship Id="rId1" Type="http://schemas.openxmlformats.org/officeDocument/2006/relationships/image" Target="../media/image9.jpeg"/></Relationships>
</file>

<file path=ppt/diagrams/_rels/data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ata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7.png"/><Relationship Id="rId7"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50.svg"/><Relationship Id="rId4" Type="http://schemas.openxmlformats.org/officeDocument/2006/relationships/image" Target="../media/image38.svg"/><Relationship Id="rId9"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8.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9.jpeg"/></Relationships>
</file>

<file path=ppt/diagrams/_rels/drawing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7.png"/><Relationship Id="rId7"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50.svg"/><Relationship Id="rId4" Type="http://schemas.openxmlformats.org/officeDocument/2006/relationships/image" Target="../media/image38.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E34D94-3829-4ED1-9160-472FDB368E7F}" type="doc">
      <dgm:prSet loTypeId="urn:microsoft.com/office/officeart/2008/layout/PictureGrid" loCatId="picture" qsTypeId="urn:microsoft.com/office/officeart/2005/8/quickstyle/simple1" qsCatId="simple" csTypeId="urn:microsoft.com/office/officeart/2005/8/colors/accent1_2" csCatId="accent1" phldr="1"/>
      <dgm:spPr/>
    </dgm:pt>
    <dgm:pt modelId="{6A3A6DB6-96CB-43FD-B720-AB1252DEF772}">
      <dgm:prSet phldrT="[Text]"/>
      <dgm:spPr/>
      <dgm:t>
        <a:bodyPr/>
        <a:lstStyle/>
        <a:p>
          <a:pPr algn="ctr"/>
          <a:r>
            <a:rPr lang="en-US" dirty="0"/>
            <a:t>Varun Reddy</a:t>
          </a:r>
        </a:p>
      </dgm:t>
    </dgm:pt>
    <dgm:pt modelId="{028FD4DB-4D5E-4F4D-BB4B-744FF498E8BD}" type="parTrans" cxnId="{19993E7F-9B05-46D0-A3F6-FF7A7C3969FC}">
      <dgm:prSet/>
      <dgm:spPr/>
      <dgm:t>
        <a:bodyPr/>
        <a:lstStyle/>
        <a:p>
          <a:endParaRPr lang="en-US"/>
        </a:p>
      </dgm:t>
    </dgm:pt>
    <dgm:pt modelId="{DC31DE42-63A7-4944-8D47-3035597A984B}" type="sibTrans" cxnId="{19993E7F-9B05-46D0-A3F6-FF7A7C3969FC}">
      <dgm:prSet/>
      <dgm:spPr/>
      <dgm:t>
        <a:bodyPr/>
        <a:lstStyle/>
        <a:p>
          <a:endParaRPr lang="en-US"/>
        </a:p>
      </dgm:t>
    </dgm:pt>
    <dgm:pt modelId="{8BC71D50-DA72-4DB4-BE40-3C5F6A1EEC2E}" type="pres">
      <dgm:prSet presAssocID="{1DE34D94-3829-4ED1-9160-472FDB368E7F}" presName="Name0" presStyleCnt="0">
        <dgm:presLayoutVars>
          <dgm:dir/>
        </dgm:presLayoutVars>
      </dgm:prSet>
      <dgm:spPr/>
    </dgm:pt>
    <dgm:pt modelId="{C468AFFF-5209-47DC-A443-EDA6EEFB92AB}" type="pres">
      <dgm:prSet presAssocID="{6A3A6DB6-96CB-43FD-B720-AB1252DEF772}" presName="composite" presStyleCnt="0"/>
      <dgm:spPr/>
    </dgm:pt>
    <dgm:pt modelId="{5EBABD51-866F-4F8A-A6AA-B292C10A48C7}" type="pres">
      <dgm:prSet presAssocID="{6A3A6DB6-96CB-43FD-B720-AB1252DEF772}" presName="rect2" presStyleLbl="revTx" presStyleIdx="0" presStyleCnt="1">
        <dgm:presLayoutVars>
          <dgm:bulletEnabled val="1"/>
        </dgm:presLayoutVars>
      </dgm:prSet>
      <dgm:spPr/>
    </dgm:pt>
    <dgm:pt modelId="{BE377C43-013E-44DC-A205-42B6CC5BCDD9}" type="pres">
      <dgm:prSet presAssocID="{6A3A6DB6-96CB-43FD-B720-AB1252DEF772}" presName="rect1" presStyleLbl="alignImgPlace1" presStyleIdx="0" presStyleCnt="1" custLinFactNeighborX="2313" custLinFactNeighborY="123"/>
      <dgm:spPr>
        <a:blipFill>
          <a:blip xmlns:r="http://schemas.openxmlformats.org/officeDocument/2006/relationships" r:embed="rId1"/>
          <a:srcRect/>
          <a:stretch>
            <a:fillRect/>
          </a:stretch>
        </a:blipFill>
      </dgm:spPr>
    </dgm:pt>
  </dgm:ptLst>
  <dgm:cxnLst>
    <dgm:cxn modelId="{02F6F036-D748-48B4-A239-6A1E3FCE519D}" type="presOf" srcId="{6A3A6DB6-96CB-43FD-B720-AB1252DEF772}" destId="{5EBABD51-866F-4F8A-A6AA-B292C10A48C7}" srcOrd="0" destOrd="0" presId="urn:microsoft.com/office/officeart/2008/layout/PictureGrid"/>
    <dgm:cxn modelId="{19993E7F-9B05-46D0-A3F6-FF7A7C3969FC}" srcId="{1DE34D94-3829-4ED1-9160-472FDB368E7F}" destId="{6A3A6DB6-96CB-43FD-B720-AB1252DEF772}" srcOrd="0" destOrd="0" parTransId="{028FD4DB-4D5E-4F4D-BB4B-744FF498E8BD}" sibTransId="{DC31DE42-63A7-4944-8D47-3035597A984B}"/>
    <dgm:cxn modelId="{78A31888-E99C-4BA6-B79A-BC4614E11B2F}" type="presOf" srcId="{1DE34D94-3829-4ED1-9160-472FDB368E7F}" destId="{8BC71D50-DA72-4DB4-BE40-3C5F6A1EEC2E}" srcOrd="0" destOrd="0" presId="urn:microsoft.com/office/officeart/2008/layout/PictureGrid"/>
    <dgm:cxn modelId="{4E229744-86C6-439C-B09A-1B1CCBA39A0F}" type="presParOf" srcId="{8BC71D50-DA72-4DB4-BE40-3C5F6A1EEC2E}" destId="{C468AFFF-5209-47DC-A443-EDA6EEFB92AB}" srcOrd="0" destOrd="0" presId="urn:microsoft.com/office/officeart/2008/layout/PictureGrid"/>
    <dgm:cxn modelId="{319B8386-DCD7-49E5-895E-303C753D0670}" type="presParOf" srcId="{C468AFFF-5209-47DC-A443-EDA6EEFB92AB}" destId="{5EBABD51-866F-4F8A-A6AA-B292C10A48C7}" srcOrd="0" destOrd="0" presId="urn:microsoft.com/office/officeart/2008/layout/PictureGrid"/>
    <dgm:cxn modelId="{68970AE5-A5E9-4B68-9722-9EEA2B3D346E}" type="presParOf" srcId="{C468AFFF-5209-47DC-A443-EDA6EEFB92AB}" destId="{BE377C43-013E-44DC-A205-42B6CC5BCDD9}"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07F61A-550E-4EA2-8BE6-8B67ED37FD07}" type="doc">
      <dgm:prSet loTypeId="urn:microsoft.com/office/officeart/2008/layout/PictureGrid" loCatId="picture" qsTypeId="urn:microsoft.com/office/officeart/2005/8/quickstyle/simple1" qsCatId="simple" csTypeId="urn:microsoft.com/office/officeart/2005/8/colors/accent1_2" csCatId="accent1" phldr="1"/>
      <dgm:spPr/>
    </dgm:pt>
    <dgm:pt modelId="{63534046-EAD0-4BA8-B453-500CC5D71255}">
      <dgm:prSet phldrT="[Text]"/>
      <dgm:spPr/>
      <dgm:t>
        <a:bodyPr/>
        <a:lstStyle/>
        <a:p>
          <a:pPr algn="ctr"/>
          <a:r>
            <a:rPr lang="en-US" dirty="0" err="1"/>
            <a:t>Sathwik</a:t>
          </a:r>
          <a:r>
            <a:rPr lang="en-US" dirty="0"/>
            <a:t> </a:t>
          </a:r>
          <a:r>
            <a:rPr lang="en-US" dirty="0" err="1"/>
            <a:t>Mudenti</a:t>
          </a:r>
          <a:endParaRPr lang="en-US" dirty="0"/>
        </a:p>
      </dgm:t>
    </dgm:pt>
    <dgm:pt modelId="{D674F499-2F71-4E83-BD9D-36A229E5B936}" type="parTrans" cxnId="{4D5A35FD-ECEC-4199-B1DC-FF2FD85319B3}">
      <dgm:prSet/>
      <dgm:spPr/>
      <dgm:t>
        <a:bodyPr/>
        <a:lstStyle/>
        <a:p>
          <a:endParaRPr lang="en-US"/>
        </a:p>
      </dgm:t>
    </dgm:pt>
    <dgm:pt modelId="{90166B0D-47D0-4BF6-83C8-6DAA7A294829}" type="sibTrans" cxnId="{4D5A35FD-ECEC-4199-B1DC-FF2FD85319B3}">
      <dgm:prSet/>
      <dgm:spPr/>
      <dgm:t>
        <a:bodyPr/>
        <a:lstStyle/>
        <a:p>
          <a:endParaRPr lang="en-US"/>
        </a:p>
      </dgm:t>
    </dgm:pt>
    <dgm:pt modelId="{95D7E469-050F-4905-A2B7-B422B4071357}" type="pres">
      <dgm:prSet presAssocID="{6E07F61A-550E-4EA2-8BE6-8B67ED37FD07}" presName="Name0" presStyleCnt="0">
        <dgm:presLayoutVars>
          <dgm:dir/>
        </dgm:presLayoutVars>
      </dgm:prSet>
      <dgm:spPr/>
    </dgm:pt>
    <dgm:pt modelId="{6D3F027D-94A2-4938-8D12-917F3F551A78}" type="pres">
      <dgm:prSet presAssocID="{63534046-EAD0-4BA8-B453-500CC5D71255}" presName="composite" presStyleCnt="0"/>
      <dgm:spPr/>
    </dgm:pt>
    <dgm:pt modelId="{5275D397-DA23-4F0A-89A7-A330EE317B56}" type="pres">
      <dgm:prSet presAssocID="{63534046-EAD0-4BA8-B453-500CC5D71255}" presName="rect2" presStyleLbl="revTx" presStyleIdx="0" presStyleCnt="1">
        <dgm:presLayoutVars>
          <dgm:bulletEnabled val="1"/>
        </dgm:presLayoutVars>
      </dgm:prSet>
      <dgm:spPr/>
    </dgm:pt>
    <dgm:pt modelId="{E4C4A8A2-4F75-406C-B937-4051DB4EB772}" type="pres">
      <dgm:prSet presAssocID="{63534046-EAD0-4BA8-B453-500CC5D71255}" presName="rect1" presStyleLbl="alignImgPlace1" presStyleIdx="0" presStyleCnt="1" custLinFactNeighborX="-1871" custLinFactNeighborY="816"/>
      <dgm:spPr>
        <a:blipFill>
          <a:blip xmlns:r="http://schemas.openxmlformats.org/officeDocument/2006/relationships" r:embed="rId1"/>
          <a:srcRect/>
          <a:stretch>
            <a:fillRect t="-10000" b="-10000"/>
          </a:stretch>
        </a:blipFill>
      </dgm:spPr>
      <dgm:extLst>
        <a:ext uri="{E40237B7-FDA0-4F09-8148-C483321AD2D9}">
          <dgm14:cNvPr xmlns:dgm14="http://schemas.microsoft.com/office/drawing/2010/diagram" id="0" name="" descr="A person wearing a black shirt&#10;&#10;Description automatically generated with medium confidence">
            <a:extLst>
              <a:ext uri="{FF2B5EF4-FFF2-40B4-BE49-F238E27FC236}">
                <a16:creationId xmlns:a16="http://schemas.microsoft.com/office/drawing/2014/main" id="{577220FD-9AE9-0ED0-DE81-53D1FECDE4FF}"/>
              </a:ext>
            </a:extLst>
          </dgm14:cNvPr>
        </a:ext>
      </dgm:extLst>
    </dgm:pt>
  </dgm:ptLst>
  <dgm:cxnLst>
    <dgm:cxn modelId="{B538F93C-9246-47C6-ADE7-AC01EBF8DE33}" type="presOf" srcId="{6E07F61A-550E-4EA2-8BE6-8B67ED37FD07}" destId="{95D7E469-050F-4905-A2B7-B422B4071357}" srcOrd="0" destOrd="0" presId="urn:microsoft.com/office/officeart/2008/layout/PictureGrid"/>
    <dgm:cxn modelId="{F10055E6-9C94-4749-BDD7-087A935BF482}" type="presOf" srcId="{63534046-EAD0-4BA8-B453-500CC5D71255}" destId="{5275D397-DA23-4F0A-89A7-A330EE317B56}" srcOrd="0" destOrd="0" presId="urn:microsoft.com/office/officeart/2008/layout/PictureGrid"/>
    <dgm:cxn modelId="{4D5A35FD-ECEC-4199-B1DC-FF2FD85319B3}" srcId="{6E07F61A-550E-4EA2-8BE6-8B67ED37FD07}" destId="{63534046-EAD0-4BA8-B453-500CC5D71255}" srcOrd="0" destOrd="0" parTransId="{D674F499-2F71-4E83-BD9D-36A229E5B936}" sibTransId="{90166B0D-47D0-4BF6-83C8-6DAA7A294829}"/>
    <dgm:cxn modelId="{A56F36DD-0108-4C21-94EB-FD16B136C7AB}" type="presParOf" srcId="{95D7E469-050F-4905-A2B7-B422B4071357}" destId="{6D3F027D-94A2-4938-8D12-917F3F551A78}" srcOrd="0" destOrd="0" presId="urn:microsoft.com/office/officeart/2008/layout/PictureGrid"/>
    <dgm:cxn modelId="{107ADD0B-1607-48CE-8AA7-29B48C3663CD}" type="presParOf" srcId="{6D3F027D-94A2-4938-8D12-917F3F551A78}" destId="{5275D397-DA23-4F0A-89A7-A330EE317B56}" srcOrd="0" destOrd="0" presId="urn:microsoft.com/office/officeart/2008/layout/PictureGrid"/>
    <dgm:cxn modelId="{3748080C-8E2D-4491-BA00-AA5FC54E3803}" type="presParOf" srcId="{6D3F027D-94A2-4938-8D12-917F3F551A78}" destId="{E4C4A8A2-4F75-406C-B937-4051DB4EB772}" srcOrd="1" destOrd="0" presId="urn:microsoft.com/office/officeart/2008/layout/PictureGrid"/>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3DB910-81FE-4B43-9695-A9053376B027}" type="doc">
      <dgm:prSet loTypeId="urn:microsoft.com/office/officeart/2008/layout/PictureGrid" loCatId="picture" qsTypeId="urn:microsoft.com/office/officeart/2005/8/quickstyle/simple1" qsCatId="simple" csTypeId="urn:microsoft.com/office/officeart/2005/8/colors/accent1_2" csCatId="accent1" phldr="1"/>
      <dgm:spPr/>
    </dgm:pt>
    <dgm:pt modelId="{DC53D35C-E4E3-4AA6-A64B-665483D599DB}">
      <dgm:prSet phldrT="[Text]"/>
      <dgm:spPr/>
      <dgm:t>
        <a:bodyPr/>
        <a:lstStyle/>
        <a:p>
          <a:pPr algn="ctr"/>
          <a:r>
            <a:rPr lang="en-US" dirty="0"/>
            <a:t>Naresh Babu </a:t>
          </a:r>
          <a:r>
            <a:rPr lang="en-US" dirty="0" err="1"/>
            <a:t>Chinta</a:t>
          </a:r>
          <a:endParaRPr lang="en-US" dirty="0"/>
        </a:p>
      </dgm:t>
    </dgm:pt>
    <dgm:pt modelId="{380E4640-9F91-4FBF-BE17-A263508F12F4}" type="parTrans" cxnId="{45F024D2-7D98-4C76-BB69-9B932995B95D}">
      <dgm:prSet/>
      <dgm:spPr/>
      <dgm:t>
        <a:bodyPr/>
        <a:lstStyle/>
        <a:p>
          <a:endParaRPr lang="en-US"/>
        </a:p>
      </dgm:t>
    </dgm:pt>
    <dgm:pt modelId="{F082CD97-7BC6-4624-9C47-DF82AFEC3084}" type="sibTrans" cxnId="{45F024D2-7D98-4C76-BB69-9B932995B95D}">
      <dgm:prSet/>
      <dgm:spPr/>
      <dgm:t>
        <a:bodyPr/>
        <a:lstStyle/>
        <a:p>
          <a:endParaRPr lang="en-US"/>
        </a:p>
      </dgm:t>
    </dgm:pt>
    <dgm:pt modelId="{C3C02B1C-BEAD-4588-A489-A5E68D596063}" type="pres">
      <dgm:prSet presAssocID="{C03DB910-81FE-4B43-9695-A9053376B027}" presName="Name0" presStyleCnt="0">
        <dgm:presLayoutVars>
          <dgm:dir/>
        </dgm:presLayoutVars>
      </dgm:prSet>
      <dgm:spPr/>
    </dgm:pt>
    <dgm:pt modelId="{278C4DCF-BC06-460D-9C34-6AA2DE0D144F}" type="pres">
      <dgm:prSet presAssocID="{DC53D35C-E4E3-4AA6-A64B-665483D599DB}" presName="composite" presStyleCnt="0"/>
      <dgm:spPr/>
    </dgm:pt>
    <dgm:pt modelId="{7CF0FC6E-9F40-4A45-A055-9B4A54928EDA}" type="pres">
      <dgm:prSet presAssocID="{DC53D35C-E4E3-4AA6-A64B-665483D599DB}" presName="rect2" presStyleLbl="revTx" presStyleIdx="0" presStyleCnt="1">
        <dgm:presLayoutVars>
          <dgm:bulletEnabled val="1"/>
        </dgm:presLayoutVars>
      </dgm:prSet>
      <dgm:spPr/>
    </dgm:pt>
    <dgm:pt modelId="{24286BB9-9BF9-4F03-B4EF-62258846304B}" type="pres">
      <dgm:prSet presAssocID="{DC53D35C-E4E3-4AA6-A64B-665483D599DB}" presName="rect1" presStyleLbl="alignImgPlace1" presStyleIdx="0" presStyleCnt="1" custLinFactNeighborX="-3248" custLinFactNeighborY="-1782"/>
      <dgm:spPr>
        <a:blipFill>
          <a:blip xmlns:r="http://schemas.openxmlformats.org/officeDocument/2006/relationships" r:embed="rId1"/>
          <a:srcRect/>
          <a:stretch>
            <a:fillRect t="-17000" b="-17000"/>
          </a:stretch>
        </a:blipFill>
      </dgm:spPr>
      <dgm:extLst>
        <a:ext uri="{E40237B7-FDA0-4F09-8148-C483321AD2D9}">
          <dgm14:cNvPr xmlns:dgm14="http://schemas.microsoft.com/office/drawing/2010/diagram" id="0" name="" descr="A picture containing water, outdoor, person, person&#10;&#10;Description automatically generated">
            <a:extLst>
              <a:ext uri="{FF2B5EF4-FFF2-40B4-BE49-F238E27FC236}">
                <a16:creationId xmlns:a16="http://schemas.microsoft.com/office/drawing/2014/main" id="{A168F2DC-2922-1E73-1EA4-361BA8AEC3A4}"/>
              </a:ext>
            </a:extLst>
          </dgm14:cNvPr>
        </a:ext>
      </dgm:extLst>
    </dgm:pt>
  </dgm:ptLst>
  <dgm:cxnLst>
    <dgm:cxn modelId="{53C7CA9E-FB81-4E58-A24A-F24436CCAD62}" type="presOf" srcId="{C03DB910-81FE-4B43-9695-A9053376B027}" destId="{C3C02B1C-BEAD-4588-A489-A5E68D596063}" srcOrd="0" destOrd="0" presId="urn:microsoft.com/office/officeart/2008/layout/PictureGrid"/>
    <dgm:cxn modelId="{45F024D2-7D98-4C76-BB69-9B932995B95D}" srcId="{C03DB910-81FE-4B43-9695-A9053376B027}" destId="{DC53D35C-E4E3-4AA6-A64B-665483D599DB}" srcOrd="0" destOrd="0" parTransId="{380E4640-9F91-4FBF-BE17-A263508F12F4}" sibTransId="{F082CD97-7BC6-4624-9C47-DF82AFEC3084}"/>
    <dgm:cxn modelId="{CDB886F8-BB58-4520-9A7C-C158C2FA0B9A}" type="presOf" srcId="{DC53D35C-E4E3-4AA6-A64B-665483D599DB}" destId="{7CF0FC6E-9F40-4A45-A055-9B4A54928EDA}" srcOrd="0" destOrd="0" presId="urn:microsoft.com/office/officeart/2008/layout/PictureGrid"/>
    <dgm:cxn modelId="{C0AEE59B-EABA-478C-AAFD-9AF9E86BB5B8}" type="presParOf" srcId="{C3C02B1C-BEAD-4588-A489-A5E68D596063}" destId="{278C4DCF-BC06-460D-9C34-6AA2DE0D144F}" srcOrd="0" destOrd="0" presId="urn:microsoft.com/office/officeart/2008/layout/PictureGrid"/>
    <dgm:cxn modelId="{229FBDAA-80E8-42E9-B05C-AD653DD35989}" type="presParOf" srcId="{278C4DCF-BC06-460D-9C34-6AA2DE0D144F}" destId="{7CF0FC6E-9F40-4A45-A055-9B4A54928EDA}" srcOrd="0" destOrd="0" presId="urn:microsoft.com/office/officeart/2008/layout/PictureGrid"/>
    <dgm:cxn modelId="{1156F62F-887E-4AE4-9CFA-B8FAB4A395E1}" type="presParOf" srcId="{278C4DCF-BC06-460D-9C34-6AA2DE0D144F}" destId="{24286BB9-9BF9-4F03-B4EF-62258846304B}" srcOrd="1" destOrd="0" presId="urn:microsoft.com/office/officeart/2008/layout/PictureGrid"/>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E34D94-3829-4ED1-9160-472FDB368E7F}" type="doc">
      <dgm:prSet loTypeId="urn:microsoft.com/office/officeart/2008/layout/PictureGrid" loCatId="picture" qsTypeId="urn:microsoft.com/office/officeart/2005/8/quickstyle/simple1" qsCatId="simple" csTypeId="urn:microsoft.com/office/officeart/2005/8/colors/accent1_2" csCatId="accent1" phldr="1"/>
      <dgm:spPr/>
    </dgm:pt>
    <dgm:pt modelId="{6A3A6DB6-96CB-43FD-B720-AB1252DEF772}">
      <dgm:prSet phldrT="[Text]"/>
      <dgm:spPr/>
      <dgm:t>
        <a:bodyPr/>
        <a:lstStyle/>
        <a:p>
          <a:pPr algn="ctr"/>
          <a:r>
            <a:rPr lang="en-US" dirty="0" err="1"/>
            <a:t>Brunda</a:t>
          </a:r>
          <a:r>
            <a:rPr lang="en-US" dirty="0"/>
            <a:t> Reddy</a:t>
          </a:r>
        </a:p>
      </dgm:t>
    </dgm:pt>
    <dgm:pt modelId="{028FD4DB-4D5E-4F4D-BB4B-744FF498E8BD}" type="parTrans" cxnId="{19993E7F-9B05-46D0-A3F6-FF7A7C3969FC}">
      <dgm:prSet/>
      <dgm:spPr/>
      <dgm:t>
        <a:bodyPr/>
        <a:lstStyle/>
        <a:p>
          <a:endParaRPr lang="en-US"/>
        </a:p>
      </dgm:t>
    </dgm:pt>
    <dgm:pt modelId="{DC31DE42-63A7-4944-8D47-3035597A984B}" type="sibTrans" cxnId="{19993E7F-9B05-46D0-A3F6-FF7A7C3969FC}">
      <dgm:prSet/>
      <dgm:spPr/>
      <dgm:t>
        <a:bodyPr/>
        <a:lstStyle/>
        <a:p>
          <a:endParaRPr lang="en-US"/>
        </a:p>
      </dgm:t>
    </dgm:pt>
    <dgm:pt modelId="{8BC71D50-DA72-4DB4-BE40-3C5F6A1EEC2E}" type="pres">
      <dgm:prSet presAssocID="{1DE34D94-3829-4ED1-9160-472FDB368E7F}" presName="Name0" presStyleCnt="0">
        <dgm:presLayoutVars>
          <dgm:dir/>
        </dgm:presLayoutVars>
      </dgm:prSet>
      <dgm:spPr/>
    </dgm:pt>
    <dgm:pt modelId="{C468AFFF-5209-47DC-A443-EDA6EEFB92AB}" type="pres">
      <dgm:prSet presAssocID="{6A3A6DB6-96CB-43FD-B720-AB1252DEF772}" presName="composite" presStyleCnt="0"/>
      <dgm:spPr/>
    </dgm:pt>
    <dgm:pt modelId="{5EBABD51-866F-4F8A-A6AA-B292C10A48C7}" type="pres">
      <dgm:prSet presAssocID="{6A3A6DB6-96CB-43FD-B720-AB1252DEF772}" presName="rect2" presStyleLbl="revTx" presStyleIdx="0" presStyleCnt="1" custLinFactNeighborX="285" custLinFactNeighborY="-18805">
        <dgm:presLayoutVars>
          <dgm:bulletEnabled val="1"/>
        </dgm:presLayoutVars>
      </dgm:prSet>
      <dgm:spPr/>
    </dgm:pt>
    <dgm:pt modelId="{BE377C43-013E-44DC-A205-42B6CC5BCDD9}" type="pres">
      <dgm:prSet presAssocID="{6A3A6DB6-96CB-43FD-B720-AB1252DEF772}" presName="rect1" presStyleLbl="alignImgPlace1" presStyleIdx="0" presStyleCnt="1" custScaleX="110184" custScaleY="109337" custLinFactNeighborX="4960" custLinFactNeighborY="2134"/>
      <dgm:spPr>
        <a:blipFill rotWithShape="1">
          <a:blip xmlns:r="http://schemas.openxmlformats.org/officeDocument/2006/relationships" r:embed="rId1"/>
          <a:srcRect/>
          <a:stretch>
            <a:fillRect l="-1000" r="-1000"/>
          </a:stretch>
        </a:blipFill>
      </dgm:spPr>
    </dgm:pt>
  </dgm:ptLst>
  <dgm:cxnLst>
    <dgm:cxn modelId="{02F6F036-D748-48B4-A239-6A1E3FCE519D}" type="presOf" srcId="{6A3A6DB6-96CB-43FD-B720-AB1252DEF772}" destId="{5EBABD51-866F-4F8A-A6AA-B292C10A48C7}" srcOrd="0" destOrd="0" presId="urn:microsoft.com/office/officeart/2008/layout/PictureGrid"/>
    <dgm:cxn modelId="{19993E7F-9B05-46D0-A3F6-FF7A7C3969FC}" srcId="{1DE34D94-3829-4ED1-9160-472FDB368E7F}" destId="{6A3A6DB6-96CB-43FD-B720-AB1252DEF772}" srcOrd="0" destOrd="0" parTransId="{028FD4DB-4D5E-4F4D-BB4B-744FF498E8BD}" sibTransId="{DC31DE42-63A7-4944-8D47-3035597A984B}"/>
    <dgm:cxn modelId="{78A31888-E99C-4BA6-B79A-BC4614E11B2F}" type="presOf" srcId="{1DE34D94-3829-4ED1-9160-472FDB368E7F}" destId="{8BC71D50-DA72-4DB4-BE40-3C5F6A1EEC2E}" srcOrd="0" destOrd="0" presId="urn:microsoft.com/office/officeart/2008/layout/PictureGrid"/>
    <dgm:cxn modelId="{4E229744-86C6-439C-B09A-1B1CCBA39A0F}" type="presParOf" srcId="{8BC71D50-DA72-4DB4-BE40-3C5F6A1EEC2E}" destId="{C468AFFF-5209-47DC-A443-EDA6EEFB92AB}" srcOrd="0" destOrd="0" presId="urn:microsoft.com/office/officeart/2008/layout/PictureGrid"/>
    <dgm:cxn modelId="{319B8386-DCD7-49E5-895E-303C753D0670}" type="presParOf" srcId="{C468AFFF-5209-47DC-A443-EDA6EEFB92AB}" destId="{5EBABD51-866F-4F8A-A6AA-B292C10A48C7}" srcOrd="0" destOrd="0" presId="urn:microsoft.com/office/officeart/2008/layout/PictureGrid"/>
    <dgm:cxn modelId="{68970AE5-A5E9-4B68-9722-9EEA2B3D346E}" type="presParOf" srcId="{C468AFFF-5209-47DC-A443-EDA6EEFB92AB}" destId="{BE377C43-013E-44DC-A205-42B6CC5BCDD9}"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07F61A-550E-4EA2-8BE6-8B67ED37FD07}" type="doc">
      <dgm:prSet loTypeId="urn:microsoft.com/office/officeart/2008/layout/PictureGrid" loCatId="picture" qsTypeId="urn:microsoft.com/office/officeart/2005/8/quickstyle/simple1" qsCatId="simple" csTypeId="urn:microsoft.com/office/officeart/2005/8/colors/accent1_2" csCatId="accent1" phldr="1"/>
      <dgm:spPr/>
    </dgm:pt>
    <dgm:pt modelId="{63534046-EAD0-4BA8-B453-500CC5D71255}">
      <dgm:prSet phldrT="[Text]"/>
      <dgm:spPr/>
      <dgm:t>
        <a:bodyPr/>
        <a:lstStyle/>
        <a:p>
          <a:pPr algn="ctr"/>
          <a:r>
            <a:rPr lang="en-US" dirty="0"/>
            <a:t>Dharini Maanasa</a:t>
          </a:r>
        </a:p>
      </dgm:t>
    </dgm:pt>
    <dgm:pt modelId="{D674F499-2F71-4E83-BD9D-36A229E5B936}" type="parTrans" cxnId="{4D5A35FD-ECEC-4199-B1DC-FF2FD85319B3}">
      <dgm:prSet/>
      <dgm:spPr/>
      <dgm:t>
        <a:bodyPr/>
        <a:lstStyle/>
        <a:p>
          <a:endParaRPr lang="en-US"/>
        </a:p>
      </dgm:t>
    </dgm:pt>
    <dgm:pt modelId="{90166B0D-47D0-4BF6-83C8-6DAA7A294829}" type="sibTrans" cxnId="{4D5A35FD-ECEC-4199-B1DC-FF2FD85319B3}">
      <dgm:prSet/>
      <dgm:spPr/>
      <dgm:t>
        <a:bodyPr/>
        <a:lstStyle/>
        <a:p>
          <a:endParaRPr lang="en-US"/>
        </a:p>
      </dgm:t>
    </dgm:pt>
    <dgm:pt modelId="{95D7E469-050F-4905-A2B7-B422B4071357}" type="pres">
      <dgm:prSet presAssocID="{6E07F61A-550E-4EA2-8BE6-8B67ED37FD07}" presName="Name0" presStyleCnt="0">
        <dgm:presLayoutVars>
          <dgm:dir/>
        </dgm:presLayoutVars>
      </dgm:prSet>
      <dgm:spPr/>
    </dgm:pt>
    <dgm:pt modelId="{6D3F027D-94A2-4938-8D12-917F3F551A78}" type="pres">
      <dgm:prSet presAssocID="{63534046-EAD0-4BA8-B453-500CC5D71255}" presName="composite" presStyleCnt="0"/>
      <dgm:spPr/>
    </dgm:pt>
    <dgm:pt modelId="{5275D397-DA23-4F0A-89A7-A330EE317B56}" type="pres">
      <dgm:prSet presAssocID="{63534046-EAD0-4BA8-B453-500CC5D71255}" presName="rect2" presStyleLbl="revTx" presStyleIdx="0" presStyleCnt="1">
        <dgm:presLayoutVars>
          <dgm:bulletEnabled val="1"/>
        </dgm:presLayoutVars>
      </dgm:prSet>
      <dgm:spPr/>
    </dgm:pt>
    <dgm:pt modelId="{E4C4A8A2-4F75-406C-B937-4051DB4EB772}" type="pres">
      <dgm:prSet presAssocID="{63534046-EAD0-4BA8-B453-500CC5D71255}" presName="rect1" presStyleLbl="alignImgPlace1" presStyleIdx="0" presStyleCnt="1" custLinFactNeighborX="-4289" custLinFactNeighborY="-499"/>
      <dgm:spPr>
        <a:blipFill rotWithShape="1">
          <a:blip xmlns:r="http://schemas.openxmlformats.org/officeDocument/2006/relationships" r:embed="rId1"/>
          <a:srcRect/>
          <a:stretch>
            <a:fillRect t="-12000" b="-12000"/>
          </a:stretch>
        </a:blipFill>
      </dgm:spPr>
    </dgm:pt>
  </dgm:ptLst>
  <dgm:cxnLst>
    <dgm:cxn modelId="{B538F93C-9246-47C6-ADE7-AC01EBF8DE33}" type="presOf" srcId="{6E07F61A-550E-4EA2-8BE6-8B67ED37FD07}" destId="{95D7E469-050F-4905-A2B7-B422B4071357}" srcOrd="0" destOrd="0" presId="urn:microsoft.com/office/officeart/2008/layout/PictureGrid"/>
    <dgm:cxn modelId="{F10055E6-9C94-4749-BDD7-087A935BF482}" type="presOf" srcId="{63534046-EAD0-4BA8-B453-500CC5D71255}" destId="{5275D397-DA23-4F0A-89A7-A330EE317B56}" srcOrd="0" destOrd="0" presId="urn:microsoft.com/office/officeart/2008/layout/PictureGrid"/>
    <dgm:cxn modelId="{4D5A35FD-ECEC-4199-B1DC-FF2FD85319B3}" srcId="{6E07F61A-550E-4EA2-8BE6-8B67ED37FD07}" destId="{63534046-EAD0-4BA8-B453-500CC5D71255}" srcOrd="0" destOrd="0" parTransId="{D674F499-2F71-4E83-BD9D-36A229E5B936}" sibTransId="{90166B0D-47D0-4BF6-83C8-6DAA7A294829}"/>
    <dgm:cxn modelId="{A56F36DD-0108-4C21-94EB-FD16B136C7AB}" type="presParOf" srcId="{95D7E469-050F-4905-A2B7-B422B4071357}" destId="{6D3F027D-94A2-4938-8D12-917F3F551A78}" srcOrd="0" destOrd="0" presId="urn:microsoft.com/office/officeart/2008/layout/PictureGrid"/>
    <dgm:cxn modelId="{107ADD0B-1607-48CE-8AA7-29B48C3663CD}" type="presParOf" srcId="{6D3F027D-94A2-4938-8D12-917F3F551A78}" destId="{5275D397-DA23-4F0A-89A7-A330EE317B56}" srcOrd="0" destOrd="0" presId="urn:microsoft.com/office/officeart/2008/layout/PictureGrid"/>
    <dgm:cxn modelId="{3748080C-8E2D-4491-BA00-AA5FC54E3803}" type="presParOf" srcId="{6D3F027D-94A2-4938-8D12-917F3F551A78}" destId="{E4C4A8A2-4F75-406C-B937-4051DB4EB772}" srcOrd="1" destOrd="0" presId="urn:microsoft.com/office/officeart/2008/layout/PictureGrid"/>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9AF7899-116F-40AE-97B9-CCEB87054418}">
      <dgm:prSet custT="1"/>
      <dgm:spPr/>
      <dgm:t>
        <a:bodyPr/>
        <a:lstStyle/>
        <a:p>
          <a:pPr>
            <a:lnSpc>
              <a:spcPct val="100000"/>
            </a:lnSpc>
          </a:pPr>
          <a:r>
            <a:rPr lang="en-US" sz="2000" dirty="0"/>
            <a:t>Working on the tech paper.</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nSpc>
              <a:spcPct val="100000"/>
            </a:lnSpc>
          </a:pPr>
          <a:r>
            <a:rPr lang="en-US" sz="2000"/>
            <a:t>Created a Sign/Login Page.</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nSpc>
              <a:spcPct val="100000"/>
            </a:lnSpc>
          </a:pPr>
          <a:r>
            <a:rPr lang="en-US" sz="2000" dirty="0"/>
            <a:t>Added features for the Application</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nSpc>
              <a:spcPct val="100000"/>
            </a:lnSpc>
          </a:pPr>
          <a:r>
            <a:rPr lang="en-US" sz="2000" dirty="0"/>
            <a:t>Worked on more user stories</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nSpc>
              <a:spcPct val="100000"/>
            </a:lnSpc>
          </a:pPr>
          <a:r>
            <a:rPr lang="en-US" sz="2000" dirty="0"/>
            <a:t>Design backend &amp; working on Database.</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per"/>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LinFactX="100000" custLinFactNeighborX="163408" custLinFactNeighborY="-242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ypewrite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ScaleX="103928" custScaleY="103325" custLinFactX="-100000" custLinFactNeighborX="-172267" custLinFactNeighborY="242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custScaleX="116658" custScaleY="98747">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3" qsCatId="simple" csTypeId="urn:microsoft.com/office/officeart/2005/8/colors/colorful3" csCatId="colorful" phldr="1"/>
      <dgm:spPr/>
      <dgm:t>
        <a:bodyPr/>
        <a:lstStyle/>
        <a:p>
          <a:endParaRPr lang="en-US"/>
        </a:p>
      </dgm:t>
    </dgm:pt>
    <dgm:pt modelId="{69AF7899-116F-40AE-97B9-CCEB87054418}">
      <dgm:prSet custT="1"/>
      <dgm:spPr/>
      <dgm:t>
        <a:bodyPr/>
        <a:lstStyle/>
        <a:p>
          <a:pPr>
            <a:lnSpc>
              <a:spcPct val="100000"/>
            </a:lnSpc>
          </a:pPr>
          <a:r>
            <a:rPr lang="en-US" sz="2000" dirty="0"/>
            <a:t>Working on the tech paper.</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nSpc>
              <a:spcPct val="100000"/>
            </a:lnSpc>
          </a:pPr>
          <a:r>
            <a:rPr lang="en-US" sz="2000" dirty="0"/>
            <a:t>Add more features to the application</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nSpc>
              <a:spcPct val="100000"/>
            </a:lnSpc>
          </a:pPr>
          <a:r>
            <a:rPr lang="en-US" sz="2000" dirty="0"/>
            <a:t>Working on the Application Documentation</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nSpc>
              <a:spcPct val="100000"/>
            </a:lnSpc>
          </a:pPr>
          <a:r>
            <a:rPr lang="en-US" sz="2000" dirty="0"/>
            <a:t>Complete Product Backlog for last sprint</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nSpc>
              <a:spcPct val="100000"/>
            </a:lnSpc>
          </a:pPr>
          <a:r>
            <a:rPr lang="en-US" sz="2000" dirty="0"/>
            <a:t>New stories that are planned for next sprint</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custLinFactNeighborX="-40057" custLinFactNeighborY="-1877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custScaleX="100000" custScaleY="70874" custLinFactNeighborX="-9286" custLinFactNeighborY="-24309">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custLinFactNeighborX="-39454" custLinFactNeighborY="-84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custLinFactNeighborX="-14202" custLinFactNeighborY="-6788">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LinFactNeighborX="-13353" custLinFactNeighborY="-303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ofesso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LinFactNeighborX="-1214" custLinFactNeighborY="-849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ookmark with solid fill"/>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ABD51-866F-4F8A-A6AA-B292C10A48C7}">
      <dsp:nvSpPr>
        <dsp:cNvPr id="0" name=""/>
        <dsp:cNvSpPr/>
      </dsp:nvSpPr>
      <dsp:spPr>
        <a:xfrm>
          <a:off x="475507" y="193810"/>
          <a:ext cx="3147549" cy="47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a:t>Varun Reddy</a:t>
          </a:r>
        </a:p>
      </dsp:txBody>
      <dsp:txXfrm>
        <a:off x="475507" y="193810"/>
        <a:ext cx="3147549" cy="472132"/>
      </dsp:txXfrm>
    </dsp:sp>
    <dsp:sp modelId="{BE377C43-013E-44DC-A205-42B6CC5BCDD9}">
      <dsp:nvSpPr>
        <dsp:cNvPr id="0" name=""/>
        <dsp:cNvSpPr/>
      </dsp:nvSpPr>
      <dsp:spPr>
        <a:xfrm>
          <a:off x="548310" y="821535"/>
          <a:ext cx="3147549" cy="3147549"/>
        </a:xfrm>
        <a:prstGeom prst="rect">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5D397-DA23-4F0A-89A7-A330EE317B56}">
      <dsp:nvSpPr>
        <dsp:cNvPr id="0" name=""/>
        <dsp:cNvSpPr/>
      </dsp:nvSpPr>
      <dsp:spPr>
        <a:xfrm>
          <a:off x="509136" y="189669"/>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err="1"/>
            <a:t>Sathwik</a:t>
          </a:r>
          <a:r>
            <a:rPr lang="en-US" sz="2700" kern="1200" dirty="0"/>
            <a:t> </a:t>
          </a:r>
          <a:r>
            <a:rPr lang="en-US" sz="2700" kern="1200" dirty="0" err="1"/>
            <a:t>Mudenti</a:t>
          </a:r>
          <a:endParaRPr lang="en-US" sz="2700" kern="1200" dirty="0"/>
        </a:p>
      </dsp:txBody>
      <dsp:txXfrm>
        <a:off x="509136" y="189669"/>
        <a:ext cx="3080291" cy="462043"/>
      </dsp:txXfrm>
    </dsp:sp>
    <dsp:sp modelId="{E4C4A8A2-4F75-406C-B937-4051DB4EB772}">
      <dsp:nvSpPr>
        <dsp:cNvPr id="0" name=""/>
        <dsp:cNvSpPr/>
      </dsp:nvSpPr>
      <dsp:spPr>
        <a:xfrm>
          <a:off x="451504" y="825327"/>
          <a:ext cx="3080291" cy="3080291"/>
        </a:xfrm>
        <a:prstGeom prst="rect">
          <a:avLst/>
        </a:prstGeom>
        <a:blipFill>
          <a:blip xmlns:r="http://schemas.openxmlformats.org/officeDocument/2006/relationships" r:embed="rId1"/>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FC6E-9F40-4A45-A055-9B4A54928EDA}">
      <dsp:nvSpPr>
        <dsp:cNvPr id="0" name=""/>
        <dsp:cNvSpPr/>
      </dsp:nvSpPr>
      <dsp:spPr>
        <a:xfrm>
          <a:off x="460669" y="189669"/>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a:t>Naresh Babu </a:t>
          </a:r>
          <a:r>
            <a:rPr lang="en-US" sz="2700" kern="1200" dirty="0" err="1"/>
            <a:t>Chinta</a:t>
          </a:r>
          <a:endParaRPr lang="en-US" sz="2700" kern="1200" dirty="0"/>
        </a:p>
      </dsp:txBody>
      <dsp:txXfrm>
        <a:off x="460669" y="189669"/>
        <a:ext cx="3080291" cy="462043"/>
      </dsp:txXfrm>
    </dsp:sp>
    <dsp:sp modelId="{24286BB9-9BF9-4F03-B4EF-62258846304B}">
      <dsp:nvSpPr>
        <dsp:cNvPr id="0" name=""/>
        <dsp:cNvSpPr/>
      </dsp:nvSpPr>
      <dsp:spPr>
        <a:xfrm>
          <a:off x="360621" y="745301"/>
          <a:ext cx="3080291" cy="3080291"/>
        </a:xfrm>
        <a:prstGeom prst="rect">
          <a:avLst/>
        </a:prstGeom>
        <a:blipFill>
          <a:blip xmlns:r="http://schemas.openxmlformats.org/officeDocument/2006/relationships" r:embed="rId1"/>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ABD51-866F-4F8A-A6AA-B292C10A48C7}">
      <dsp:nvSpPr>
        <dsp:cNvPr id="0" name=""/>
        <dsp:cNvSpPr/>
      </dsp:nvSpPr>
      <dsp:spPr>
        <a:xfrm>
          <a:off x="619339" y="30880"/>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err="1"/>
            <a:t>Brunda</a:t>
          </a:r>
          <a:r>
            <a:rPr lang="en-US" sz="2700" kern="1200" dirty="0"/>
            <a:t> Reddy</a:t>
          </a:r>
        </a:p>
      </dsp:txBody>
      <dsp:txXfrm>
        <a:off x="619339" y="30880"/>
        <a:ext cx="3080291" cy="462043"/>
      </dsp:txXfrm>
    </dsp:sp>
    <dsp:sp modelId="{BE377C43-013E-44DC-A205-42B6CC5BCDD9}">
      <dsp:nvSpPr>
        <dsp:cNvPr id="0" name=""/>
        <dsp:cNvSpPr/>
      </dsp:nvSpPr>
      <dsp:spPr>
        <a:xfrm>
          <a:off x="606494" y="650220"/>
          <a:ext cx="3393988" cy="3367898"/>
        </a:xfrm>
        <a:prstGeom prst="rect">
          <a:avLst/>
        </a:prstGeom>
        <a:blipFill rotWithShape="1">
          <a:blip xmlns:r="http://schemas.openxmlformats.org/officeDocument/2006/relationships" r:embed="rId1"/>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5D397-DA23-4F0A-89A7-A330EE317B56}">
      <dsp:nvSpPr>
        <dsp:cNvPr id="0" name=""/>
        <dsp:cNvSpPr/>
      </dsp:nvSpPr>
      <dsp:spPr>
        <a:xfrm>
          <a:off x="772906" y="189669"/>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a:t>Dharini Maanasa</a:t>
          </a:r>
        </a:p>
      </dsp:txBody>
      <dsp:txXfrm>
        <a:off x="772906" y="189669"/>
        <a:ext cx="3080291" cy="462043"/>
      </dsp:txXfrm>
    </dsp:sp>
    <dsp:sp modelId="{E4C4A8A2-4F75-406C-B937-4051DB4EB772}">
      <dsp:nvSpPr>
        <dsp:cNvPr id="0" name=""/>
        <dsp:cNvSpPr/>
      </dsp:nvSpPr>
      <dsp:spPr>
        <a:xfrm>
          <a:off x="640792" y="784821"/>
          <a:ext cx="3080291" cy="3080291"/>
        </a:xfrm>
        <a:prstGeom prst="rect">
          <a:avLst/>
        </a:prstGeom>
        <a:blipFill rotWithShape="1">
          <a:blip xmlns:r="http://schemas.openxmlformats.org/officeDocument/2006/relationships" r:embed="rId1"/>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573657" y="87363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1C711-93BE-401F-A132-2B786A51ADD8}">
      <dsp:nvSpPr>
        <dsp:cNvPr id="0" name=""/>
        <dsp:cNvSpPr/>
      </dsp:nvSpPr>
      <dsp:spPr>
        <a:xfrm>
          <a:off x="78657" y="1985568"/>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Working on the tech paper.</a:t>
          </a:r>
        </a:p>
      </dsp:txBody>
      <dsp:txXfrm>
        <a:off x="78657" y="1985568"/>
        <a:ext cx="1800000" cy="888723"/>
      </dsp:txXfrm>
    </dsp:sp>
    <dsp:sp modelId="{8EA7552E-3319-46E9-88D8-47E188DC24CF}">
      <dsp:nvSpPr>
        <dsp:cNvPr id="0" name=""/>
        <dsp:cNvSpPr/>
      </dsp:nvSpPr>
      <dsp:spPr>
        <a:xfrm>
          <a:off x="2688657" y="87363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C5CA-239C-4BA4-885F-2E5D96795EE8}">
      <dsp:nvSpPr>
        <dsp:cNvPr id="0" name=""/>
        <dsp:cNvSpPr/>
      </dsp:nvSpPr>
      <dsp:spPr>
        <a:xfrm>
          <a:off x="2193657" y="1985568"/>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Created a Sign/Login Page.</a:t>
          </a:r>
        </a:p>
      </dsp:txBody>
      <dsp:txXfrm>
        <a:off x="2193657" y="1985568"/>
        <a:ext cx="1800000" cy="888723"/>
      </dsp:txXfrm>
    </dsp:sp>
    <dsp:sp modelId="{7A8BF9FD-2BE9-46EC-94ED-6D3C26038810}">
      <dsp:nvSpPr>
        <dsp:cNvPr id="0" name=""/>
        <dsp:cNvSpPr/>
      </dsp:nvSpPr>
      <dsp:spPr>
        <a:xfrm>
          <a:off x="6937262" y="85397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6C90C-C826-47CC-86F6-45391DC56B0C}">
      <dsp:nvSpPr>
        <dsp:cNvPr id="0" name=""/>
        <dsp:cNvSpPr/>
      </dsp:nvSpPr>
      <dsp:spPr>
        <a:xfrm>
          <a:off x="4308657" y="1985568"/>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Added features for the Application</a:t>
          </a:r>
        </a:p>
      </dsp:txBody>
      <dsp:txXfrm>
        <a:off x="4308657" y="1985568"/>
        <a:ext cx="1800000" cy="888723"/>
      </dsp:txXfrm>
    </dsp:sp>
    <dsp:sp modelId="{245E61FB-EC7A-4434-A7CB-CBA8B7C26350}">
      <dsp:nvSpPr>
        <dsp:cNvPr id="0" name=""/>
        <dsp:cNvSpPr/>
      </dsp:nvSpPr>
      <dsp:spPr>
        <a:xfrm>
          <a:off x="4697386" y="886555"/>
          <a:ext cx="841816" cy="8369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4F162-4958-4501-9D1F-D652CF6747AE}">
      <dsp:nvSpPr>
        <dsp:cNvPr id="0" name=""/>
        <dsp:cNvSpPr/>
      </dsp:nvSpPr>
      <dsp:spPr>
        <a:xfrm>
          <a:off x="6423657" y="1992301"/>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Worked on more user stories</a:t>
          </a:r>
        </a:p>
      </dsp:txBody>
      <dsp:txXfrm>
        <a:off x="6423657" y="1992301"/>
        <a:ext cx="1800000" cy="888723"/>
      </dsp:txXfrm>
    </dsp:sp>
    <dsp:sp modelId="{CC4E2ADE-E903-4EA7-B450-F846678AE5CC}">
      <dsp:nvSpPr>
        <dsp:cNvPr id="0" name=""/>
        <dsp:cNvSpPr/>
      </dsp:nvSpPr>
      <dsp:spPr>
        <a:xfrm>
          <a:off x="9183579" y="87641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840108-4289-40D7-A1B9-894C9F6990E0}">
      <dsp:nvSpPr>
        <dsp:cNvPr id="0" name=""/>
        <dsp:cNvSpPr/>
      </dsp:nvSpPr>
      <dsp:spPr>
        <a:xfrm>
          <a:off x="8538657" y="1993920"/>
          <a:ext cx="2099844" cy="87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Design backend &amp; working on Database.</a:t>
          </a:r>
        </a:p>
      </dsp:txBody>
      <dsp:txXfrm>
        <a:off x="8538657" y="1993920"/>
        <a:ext cx="2099844" cy="8775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498360" y="130476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11C711-93BE-401F-A132-2B786A51ADD8}">
      <dsp:nvSpPr>
        <dsp:cNvPr id="0" name=""/>
        <dsp:cNvSpPr/>
      </dsp:nvSpPr>
      <dsp:spPr>
        <a:xfrm>
          <a:off x="160674" y="2477683"/>
          <a:ext cx="1800000" cy="442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Working on the tech paper.</a:t>
          </a:r>
        </a:p>
      </dsp:txBody>
      <dsp:txXfrm>
        <a:off x="160674" y="2477683"/>
        <a:ext cx="1800000" cy="442898"/>
      </dsp:txXfrm>
    </dsp:sp>
    <dsp:sp modelId="{8EA7552E-3319-46E9-88D8-47E188DC24CF}">
      <dsp:nvSpPr>
        <dsp:cNvPr id="0" name=""/>
        <dsp:cNvSpPr/>
      </dsp:nvSpPr>
      <dsp:spPr>
        <a:xfrm>
          <a:off x="2618245" y="134250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C8DC5CA-239C-4BA4-885F-2E5D96795EE8}">
      <dsp:nvSpPr>
        <dsp:cNvPr id="0" name=""/>
        <dsp:cNvSpPr/>
      </dsp:nvSpPr>
      <dsp:spPr>
        <a:xfrm>
          <a:off x="2187186" y="2450665"/>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Add more features to the application</a:t>
          </a:r>
        </a:p>
      </dsp:txBody>
      <dsp:txXfrm>
        <a:off x="2187186" y="2450665"/>
        <a:ext cx="1800000" cy="624909"/>
      </dsp:txXfrm>
    </dsp:sp>
    <dsp:sp modelId="{7A8BF9FD-2BE9-46EC-94ED-6D3C26038810}">
      <dsp:nvSpPr>
        <dsp:cNvPr id="0" name=""/>
        <dsp:cNvSpPr/>
      </dsp:nvSpPr>
      <dsp:spPr>
        <a:xfrm>
          <a:off x="4944663" y="1386717"/>
          <a:ext cx="810000" cy="81000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D46C90C-C826-47CC-86F6-45391DC56B0C}">
      <dsp:nvSpPr>
        <dsp:cNvPr id="0" name=""/>
        <dsp:cNvSpPr/>
      </dsp:nvSpPr>
      <dsp:spPr>
        <a:xfrm>
          <a:off x="4557822" y="2493084"/>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Working on the Application Documentation</a:t>
          </a:r>
        </a:p>
      </dsp:txBody>
      <dsp:txXfrm>
        <a:off x="4557822" y="2493084"/>
        <a:ext cx="1800000" cy="624909"/>
      </dsp:txXfrm>
    </dsp:sp>
    <dsp:sp modelId="{245E61FB-EC7A-4434-A7CB-CBA8B7C26350}">
      <dsp:nvSpPr>
        <dsp:cNvPr id="0" name=""/>
        <dsp:cNvSpPr/>
      </dsp:nvSpPr>
      <dsp:spPr>
        <a:xfrm>
          <a:off x="7157989" y="1342499"/>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A14F162-4958-4501-9D1F-D652CF6747AE}">
      <dsp:nvSpPr>
        <dsp:cNvPr id="0" name=""/>
        <dsp:cNvSpPr/>
      </dsp:nvSpPr>
      <dsp:spPr>
        <a:xfrm>
          <a:off x="6672822" y="2493084"/>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Complete Product Backlog for last sprint</a:t>
          </a:r>
        </a:p>
      </dsp:txBody>
      <dsp:txXfrm>
        <a:off x="6672822" y="2493084"/>
        <a:ext cx="1800000" cy="624909"/>
      </dsp:txXfrm>
    </dsp:sp>
    <dsp:sp modelId="{CC4E2ADE-E903-4EA7-B450-F846678AE5CC}">
      <dsp:nvSpPr>
        <dsp:cNvPr id="0" name=""/>
        <dsp:cNvSpPr/>
      </dsp:nvSpPr>
      <dsp:spPr>
        <a:xfrm>
          <a:off x="9282822" y="141132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7840108-4289-40D7-A1B9-894C9F6990E0}">
      <dsp:nvSpPr>
        <dsp:cNvPr id="0" name=""/>
        <dsp:cNvSpPr/>
      </dsp:nvSpPr>
      <dsp:spPr>
        <a:xfrm>
          <a:off x="8787822" y="2493084"/>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New stories that are planned for next sprint</a:t>
          </a:r>
        </a:p>
      </dsp:txBody>
      <dsp:txXfrm>
        <a:off x="8787822" y="2493084"/>
        <a:ext cx="1800000" cy="624909"/>
      </dsp:txXfrm>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0.39397</cdr:x>
      <cdr:y>0.9432</cdr:y>
    </cdr:from>
    <cdr:to>
      <cdr:x>0.60603</cdr:x>
      <cdr:y>1</cdr:y>
    </cdr:to>
    <cdr:sp macro="" textlink="">
      <cdr:nvSpPr>
        <cdr:cNvPr id="2" name="TextBox 1">
          <a:extLst xmlns:a="http://schemas.openxmlformats.org/drawingml/2006/main">
            <a:ext uri="{FF2B5EF4-FFF2-40B4-BE49-F238E27FC236}">
              <a16:creationId xmlns:a16="http://schemas.microsoft.com/office/drawing/2014/main" id="{8754F228-A493-96F7-9394-DC7B83BB21E3}"/>
            </a:ext>
          </a:extLst>
        </cdr:cNvPr>
        <cdr:cNvSpPr txBox="1"/>
      </cdr:nvSpPr>
      <cdr:spPr>
        <a:xfrm xmlns:a="http://schemas.openxmlformats.org/drawingml/2006/main">
          <a:off x="3455240" y="5274985"/>
          <a:ext cx="1859894" cy="31765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mj-lt"/>
            </a:rPr>
            <a:t> Sprints 5</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2/14/2023</a:t>
            </a:fld>
            <a:endParaRPr lang="en-US"/>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a:t>
            </a:fld>
            <a:endParaRPr lang="en-US" dirty="0"/>
          </a:p>
        </p:txBody>
      </p:sp>
    </p:spTree>
    <p:extLst>
      <p:ext uri="{BB962C8B-B14F-4D97-AF65-F5344CB8AC3E}">
        <p14:creationId xmlns:p14="http://schemas.microsoft.com/office/powerpoint/2010/main" val="3689770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36</a:t>
            </a:fld>
            <a:endParaRPr lang="en-US" dirty="0"/>
          </a:p>
        </p:txBody>
      </p:sp>
    </p:spTree>
    <p:extLst>
      <p:ext uri="{BB962C8B-B14F-4D97-AF65-F5344CB8AC3E}">
        <p14:creationId xmlns:p14="http://schemas.microsoft.com/office/powerpoint/2010/main" val="2112892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38</a:t>
            </a:fld>
            <a:endParaRPr lang="en-US" dirty="0"/>
          </a:p>
        </p:txBody>
      </p:sp>
    </p:spTree>
    <p:extLst>
      <p:ext uri="{BB962C8B-B14F-4D97-AF65-F5344CB8AC3E}">
        <p14:creationId xmlns:p14="http://schemas.microsoft.com/office/powerpoint/2010/main" val="289725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40</a:t>
            </a:fld>
            <a:endParaRPr lang="en-US" dirty="0"/>
          </a:p>
        </p:txBody>
      </p:sp>
    </p:spTree>
    <p:extLst>
      <p:ext uri="{BB962C8B-B14F-4D97-AF65-F5344CB8AC3E}">
        <p14:creationId xmlns:p14="http://schemas.microsoft.com/office/powerpoint/2010/main" val="3561634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45</a:t>
            </a:fld>
            <a:endParaRPr lang="en-US" dirty="0"/>
          </a:p>
        </p:txBody>
      </p:sp>
    </p:spTree>
    <p:extLst>
      <p:ext uri="{BB962C8B-B14F-4D97-AF65-F5344CB8AC3E}">
        <p14:creationId xmlns:p14="http://schemas.microsoft.com/office/powerpoint/2010/main" val="194496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49</a:t>
            </a:fld>
            <a:endParaRPr lang="en-US" dirty="0"/>
          </a:p>
        </p:txBody>
      </p:sp>
    </p:spTree>
    <p:extLst>
      <p:ext uri="{BB962C8B-B14F-4D97-AF65-F5344CB8AC3E}">
        <p14:creationId xmlns:p14="http://schemas.microsoft.com/office/powerpoint/2010/main" val="2809586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51</a:t>
            </a:fld>
            <a:endParaRPr lang="en-US" dirty="0"/>
          </a:p>
        </p:txBody>
      </p:sp>
    </p:spTree>
    <p:extLst>
      <p:ext uri="{BB962C8B-B14F-4D97-AF65-F5344CB8AC3E}">
        <p14:creationId xmlns:p14="http://schemas.microsoft.com/office/powerpoint/2010/main" val="3491046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8</a:t>
            </a:fld>
            <a:endParaRPr lang="en-US" dirty="0"/>
          </a:p>
        </p:txBody>
      </p:sp>
    </p:spTree>
    <p:extLst>
      <p:ext uri="{BB962C8B-B14F-4D97-AF65-F5344CB8AC3E}">
        <p14:creationId xmlns:p14="http://schemas.microsoft.com/office/powerpoint/2010/main" val="243695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10</a:t>
            </a:fld>
            <a:endParaRPr lang="en-US" dirty="0"/>
          </a:p>
        </p:txBody>
      </p:sp>
    </p:spTree>
    <p:extLst>
      <p:ext uri="{BB962C8B-B14F-4D97-AF65-F5344CB8AC3E}">
        <p14:creationId xmlns:p14="http://schemas.microsoft.com/office/powerpoint/2010/main" val="1997418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14</a:t>
            </a:fld>
            <a:endParaRPr lang="en-US" dirty="0"/>
          </a:p>
        </p:txBody>
      </p:sp>
    </p:spTree>
    <p:extLst>
      <p:ext uri="{BB962C8B-B14F-4D97-AF65-F5344CB8AC3E}">
        <p14:creationId xmlns:p14="http://schemas.microsoft.com/office/powerpoint/2010/main" val="3688552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19</a:t>
            </a:fld>
            <a:endParaRPr lang="en-US" dirty="0"/>
          </a:p>
        </p:txBody>
      </p:sp>
    </p:spTree>
    <p:extLst>
      <p:ext uri="{BB962C8B-B14F-4D97-AF65-F5344CB8AC3E}">
        <p14:creationId xmlns:p14="http://schemas.microsoft.com/office/powerpoint/2010/main" val="3134050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22</a:t>
            </a:fld>
            <a:endParaRPr lang="en-US" dirty="0"/>
          </a:p>
        </p:txBody>
      </p:sp>
    </p:spTree>
    <p:extLst>
      <p:ext uri="{BB962C8B-B14F-4D97-AF65-F5344CB8AC3E}">
        <p14:creationId xmlns:p14="http://schemas.microsoft.com/office/powerpoint/2010/main" val="277619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29</a:t>
            </a:fld>
            <a:endParaRPr lang="en-US" dirty="0"/>
          </a:p>
        </p:txBody>
      </p:sp>
    </p:spTree>
    <p:extLst>
      <p:ext uri="{BB962C8B-B14F-4D97-AF65-F5344CB8AC3E}">
        <p14:creationId xmlns:p14="http://schemas.microsoft.com/office/powerpoint/2010/main" val="2316118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31</a:t>
            </a:fld>
            <a:endParaRPr lang="en-US" dirty="0"/>
          </a:p>
        </p:txBody>
      </p:sp>
    </p:spTree>
    <p:extLst>
      <p:ext uri="{BB962C8B-B14F-4D97-AF65-F5344CB8AC3E}">
        <p14:creationId xmlns:p14="http://schemas.microsoft.com/office/powerpoint/2010/main" val="3500401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34</a:t>
            </a:fld>
            <a:endParaRPr lang="en-US" dirty="0"/>
          </a:p>
        </p:txBody>
      </p:sp>
    </p:spTree>
    <p:extLst>
      <p:ext uri="{BB962C8B-B14F-4D97-AF65-F5344CB8AC3E}">
        <p14:creationId xmlns:p14="http://schemas.microsoft.com/office/powerpoint/2010/main" val="363877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a:t>Than</a:t>
            </a:r>
          </a:p>
        </p:txBody>
      </p:sp>
    </p:spTree>
    <p:extLst>
      <p:ext uri="{BB962C8B-B14F-4D97-AF65-F5344CB8AC3E}">
        <p14:creationId xmlns:p14="http://schemas.microsoft.com/office/powerpoint/2010/main" val="23829684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884681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925456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Recipe Book 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Lst>
          </p:cNvPr>
          <p:cNvSpPr>
            <a:spLocks noGrp="1"/>
          </p:cNvSpPr>
          <p:nvPr>
            <p:ph type="pic" sz="quarter" idx="10" hasCustomPrompt="1"/>
          </p:nvPr>
        </p:nvSpPr>
        <p:spPr>
          <a:xfrm>
            <a:off x="0" y="3086024"/>
            <a:ext cx="12192000" cy="3771976"/>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p:nvPr>
        </p:nvSpPr>
        <p:spPr>
          <a:xfrm>
            <a:off x="518161" y="253423"/>
            <a:ext cx="11477512" cy="1476039"/>
          </a:xfrm>
        </p:spPr>
        <p:txBody>
          <a:bodyPr anchor="b">
            <a:noAutofit/>
          </a:bodyPr>
          <a:lstStyle>
            <a:lvl1pPr algn="l">
              <a:defRPr sz="6600" baseline="0">
                <a:solidFill>
                  <a:schemeClr val="accent1">
                    <a:lumMod val="50000"/>
                  </a:schemeClr>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p:nvPr>
        </p:nvSpPr>
        <p:spPr>
          <a:xfrm>
            <a:off x="2724499" y="1746836"/>
            <a:ext cx="9308752" cy="638022"/>
          </a:xfrm>
        </p:spPr>
        <p:txBody>
          <a:bodyPr>
            <a:normAutofit/>
          </a:bodyPr>
          <a:lstStyle>
            <a:lvl1pPr marL="0" indent="0" algn="l">
              <a:buNone/>
              <a:defRPr sz="3600" i="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849641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59270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9A9D60F5-07EA-4D8F-AAFA-0F48CB78542E}"/>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73ED4C42-D293-4981-BA06-A4638BEE1641}"/>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B73E9D98-F221-47DC-AE55-8165BB7A3D3B}"/>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771990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accent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lvl1pPr>
              <a:defRPr>
                <a:solidFill>
                  <a:schemeClr val="bg1"/>
                </a:solidFill>
              </a:defRPr>
            </a:lvl1pPr>
          </a:lstStyle>
          <a:p>
            <a:fld id="{18D65601-5AE2-46FC-B138-694DDD2B510D}" type="slidenum">
              <a:rPr lang="en-US" smtClean="0"/>
              <a:pPr/>
              <a:t>‹#›</a:t>
            </a:fld>
            <a:endParaRPr lang="en-US" dirty="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anchor="ctr"/>
          <a:lstStyle>
            <a:lvl1pPr algn="l">
              <a:lnSpc>
                <a:spcPct val="100000"/>
              </a:lnSpc>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81565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 id="2147483671" r:id="rId22"/>
    <p:sldLayoutId id="2147483672" r:id="rId23"/>
    <p:sldLayoutId id="2147483674" r:id="rId24"/>
    <p:sldLayoutId id="2147483675" r:id="rId25"/>
    <p:sldLayoutId id="2147483676" r:id="rId26"/>
    <p:sldLayoutId id="2147483677" r:id="rId2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Excel_Worksheet.xlsx"/><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image" Target="../media/image4.jpg"/><Relationship Id="rId16" Type="http://schemas.openxmlformats.org/officeDocument/2006/relationships/diagramColors" Target="../diagrams/colors3.xml"/><Relationship Id="rId1" Type="http://schemas.openxmlformats.org/officeDocument/2006/relationships/slideLayout" Target="../slideLayouts/slideLayout1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package" Target="../embeddings/Microsoft_Excel_Worksheet1.xlsx"/><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package" Target="../embeddings/Microsoft_Excel_Worksheet2.xlsx"/><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image" Target="../media/image4.jpg"/><Relationship Id="rId1" Type="http://schemas.openxmlformats.org/officeDocument/2006/relationships/slideLayout" Target="../slideLayouts/slideLayout1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3.xml"/><Relationship Id="rId5" Type="http://schemas.openxmlformats.org/officeDocument/2006/relationships/image" Target="../media/image13.sv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Excel_Worksheet7.xlsx"/><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proofmart.com/product/github-logo-png-hd-images-transparent-background-free-download/" TargetMode="External"/><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BC78-66E7-45DE-B5B9-64E043635320}"/>
              </a:ext>
            </a:extLst>
          </p:cNvPr>
          <p:cNvSpPr>
            <a:spLocks noGrp="1"/>
          </p:cNvSpPr>
          <p:nvPr>
            <p:ph type="ctrTitle"/>
          </p:nvPr>
        </p:nvSpPr>
        <p:spPr>
          <a:xfrm>
            <a:off x="244716" y="268484"/>
            <a:ext cx="11324683" cy="832227"/>
          </a:xfrm>
          <a:ln w="3175">
            <a:solidFill>
              <a:schemeClr val="tx1"/>
            </a:solidFill>
          </a:ln>
        </p:spPr>
        <p:txBody>
          <a:bodyPr/>
          <a:lstStyle/>
          <a:p>
            <a:pPr algn="ctr">
              <a:lnSpc>
                <a:spcPct val="100000"/>
              </a:lnSpc>
            </a:pPr>
            <a:r>
              <a:rPr lang="en-US" sz="2800" dirty="0">
                <a:solidFill>
                  <a:schemeClr val="tx1"/>
                </a:solidFill>
                <a:latin typeface="+mj-lt"/>
              </a:rPr>
              <a:t>PROMOTING HEALTHY EATING  &amp;</a:t>
            </a:r>
            <a:r>
              <a:rPr lang="en-US" sz="2800" dirty="0">
                <a:solidFill>
                  <a:schemeClr val="tx1"/>
                </a:solidFill>
              </a:rPr>
              <a:t> </a:t>
            </a:r>
            <a:r>
              <a:rPr lang="en-US" sz="2800" dirty="0">
                <a:solidFill>
                  <a:schemeClr val="tx1"/>
                </a:solidFill>
                <a:latin typeface="+mj-lt"/>
              </a:rPr>
              <a:t>BALANCED DIET</a:t>
            </a:r>
            <a:endParaRPr lang="en-US" sz="2800" dirty="0">
              <a:latin typeface="+mj-lt"/>
            </a:endParaRPr>
          </a:p>
        </p:txBody>
      </p:sp>
      <p:sp>
        <p:nvSpPr>
          <p:cNvPr id="3" name="Subtitle 2">
            <a:extLst>
              <a:ext uri="{FF2B5EF4-FFF2-40B4-BE49-F238E27FC236}">
                <a16:creationId xmlns:a16="http://schemas.microsoft.com/office/drawing/2014/main" id="{C0469165-404D-4293-8B88-BA9E533E4144}"/>
              </a:ext>
            </a:extLst>
          </p:cNvPr>
          <p:cNvSpPr>
            <a:spLocks noGrp="1"/>
          </p:cNvSpPr>
          <p:nvPr>
            <p:ph type="subTitle" idx="1"/>
          </p:nvPr>
        </p:nvSpPr>
        <p:spPr>
          <a:xfrm>
            <a:off x="7974522" y="1560719"/>
            <a:ext cx="3576774" cy="638022"/>
          </a:xfrm>
        </p:spPr>
        <p:txBody>
          <a:bodyPr>
            <a:normAutofit/>
          </a:bodyPr>
          <a:lstStyle/>
          <a:p>
            <a:r>
              <a:rPr lang="en-US" sz="2800" dirty="0"/>
              <a:t>with Re-Define Me</a:t>
            </a: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pic>
        <p:nvPicPr>
          <p:cNvPr id="7" name="Picture 6" descr="A person cutting vegetables&#10;&#10;Description automatically generated with low confidence">
            <a:extLst>
              <a:ext uri="{FF2B5EF4-FFF2-40B4-BE49-F238E27FC236}">
                <a16:creationId xmlns:a16="http://schemas.microsoft.com/office/drawing/2014/main" id="{EC22BC4F-B12B-F16B-9847-7F39BAB0EAA5}"/>
              </a:ext>
            </a:extLst>
          </p:cNvPr>
          <p:cNvPicPr>
            <a:picLocks noChangeAspect="1"/>
          </p:cNvPicPr>
          <p:nvPr/>
        </p:nvPicPr>
        <p:blipFill>
          <a:blip r:embed="rId4"/>
          <a:stretch>
            <a:fillRect/>
          </a:stretch>
        </p:blipFill>
        <p:spPr>
          <a:xfrm>
            <a:off x="347352" y="1483077"/>
            <a:ext cx="7279818" cy="4843267"/>
          </a:xfrm>
          <a:prstGeom prst="rect">
            <a:avLst/>
          </a:prstGeom>
        </p:spPr>
      </p:pic>
      <p:pic>
        <p:nvPicPr>
          <p:cNvPr id="10" name="Picture 9" descr="Logo&#10;&#10;Description automatically generated">
            <a:extLst>
              <a:ext uri="{FF2B5EF4-FFF2-40B4-BE49-F238E27FC236}">
                <a16:creationId xmlns:a16="http://schemas.microsoft.com/office/drawing/2014/main" id="{2E072E23-6ED2-BDD9-3D0B-F9571DB76A3A}"/>
              </a:ext>
            </a:extLst>
          </p:cNvPr>
          <p:cNvPicPr>
            <a:picLocks noChangeAspect="1"/>
          </p:cNvPicPr>
          <p:nvPr/>
        </p:nvPicPr>
        <p:blipFill rotWithShape="1">
          <a:blip r:embed="rId5"/>
          <a:srcRect l="35631" t="31679" r="26944" b="35206"/>
          <a:stretch/>
        </p:blipFill>
        <p:spPr>
          <a:xfrm>
            <a:off x="10827633" y="1185982"/>
            <a:ext cx="1071015" cy="947652"/>
          </a:xfrm>
          <a:prstGeom prst="rect">
            <a:avLst/>
          </a:prstGeom>
        </p:spPr>
      </p:pic>
      <p:sp>
        <p:nvSpPr>
          <p:cNvPr id="13" name="TextBox 12">
            <a:extLst>
              <a:ext uri="{FF2B5EF4-FFF2-40B4-BE49-F238E27FC236}">
                <a16:creationId xmlns:a16="http://schemas.microsoft.com/office/drawing/2014/main" id="{671D60FD-ABD8-7DCA-21B9-6C6F8C92DD3E}"/>
              </a:ext>
            </a:extLst>
          </p:cNvPr>
          <p:cNvSpPr txBox="1"/>
          <p:nvPr/>
        </p:nvSpPr>
        <p:spPr>
          <a:xfrm>
            <a:off x="8512343" y="4582171"/>
            <a:ext cx="3234037" cy="1323439"/>
          </a:xfrm>
          <a:prstGeom prst="rect">
            <a:avLst/>
          </a:prstGeom>
          <a:noFill/>
        </p:spPr>
        <p:txBody>
          <a:bodyPr wrap="square" rtlCol="0">
            <a:spAutoFit/>
          </a:bodyPr>
          <a:lstStyle/>
          <a:p>
            <a:r>
              <a:rPr lang="en-US" sz="2000" i="1" dirty="0">
                <a:latin typeface="+mj-lt"/>
              </a:rPr>
              <a:t>Professor: Henry Wong</a:t>
            </a:r>
          </a:p>
          <a:p>
            <a:r>
              <a:rPr lang="en-US" sz="2000" i="1" dirty="0">
                <a:latin typeface="+mj-lt"/>
              </a:rPr>
              <a:t>Computer Science Project</a:t>
            </a:r>
          </a:p>
          <a:p>
            <a:r>
              <a:rPr lang="en-US" sz="2000" i="1" dirty="0">
                <a:latin typeface="+mj-lt"/>
              </a:rPr>
              <a:t>Course : CS692</a:t>
            </a:r>
          </a:p>
          <a:p>
            <a:r>
              <a:rPr lang="en-US" sz="2000" i="1" dirty="0">
                <a:latin typeface="+mj-lt"/>
              </a:rPr>
              <a:t>Team: 2 (Tiny Coders)</a:t>
            </a:r>
          </a:p>
        </p:txBody>
      </p:sp>
    </p:spTree>
    <p:extLst>
      <p:ext uri="{BB962C8B-B14F-4D97-AF65-F5344CB8AC3E}">
        <p14:creationId xmlns:p14="http://schemas.microsoft.com/office/powerpoint/2010/main" val="540921663"/>
      </p:ext>
    </p:extLst>
  </p:cSld>
  <p:clrMapOvr>
    <a:masterClrMapping/>
  </p:clrMapOvr>
  <mc:AlternateContent xmlns:mc="http://schemas.openxmlformats.org/markup-compatibility/2006" xmlns:p14="http://schemas.microsoft.com/office/powerpoint/2010/main">
    <mc:Choice Requires="p14">
      <p:transition spd="slow" p14:dur="3000">
        <p:wipe/>
      </p:transition>
    </mc:Choice>
    <mc:Fallback xmlns="">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D785328-C458-84FE-D569-E6D35831409C}"/>
              </a:ext>
            </a:extLst>
          </p:cNvPr>
          <p:cNvPicPr>
            <a:picLocks noChangeAspect="1"/>
          </p:cNvPicPr>
          <p:nvPr/>
        </p:nvPicPr>
        <p:blipFill rotWithShape="1">
          <a:blip r:embed="rId3"/>
          <a:srcRect r="13275" b="-4354"/>
          <a:stretch/>
        </p:blipFill>
        <p:spPr>
          <a:xfrm>
            <a:off x="3313952" y="0"/>
            <a:ext cx="8878048" cy="715658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997007"/>
            <a:ext cx="6512767" cy="3162566"/>
          </a:xfrm>
          <a:prstGeom prst="rect">
            <a:avLst/>
          </a:prstGeom>
          <a:solidFill>
            <a:srgbClr val="C7BFBD">
              <a:alpha val="43922"/>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831121" y="2690976"/>
            <a:ext cx="5541687" cy="1476039"/>
          </a:xfrm>
        </p:spPr>
        <p:txBody>
          <a:bodyPr/>
          <a:lstStyle/>
          <a:p>
            <a:r>
              <a:rPr lang="en-US" sz="5400" dirty="0">
                <a:solidFill>
                  <a:schemeClr val="tx1"/>
                </a:solidFill>
                <a:latin typeface="+mj-lt"/>
              </a:rPr>
              <a:t>PROJECT</a:t>
            </a:r>
            <a:br>
              <a:rPr lang="en-US" sz="5400" dirty="0">
                <a:solidFill>
                  <a:schemeClr val="tx1"/>
                </a:solidFill>
                <a:latin typeface="+mj-lt"/>
              </a:rPr>
            </a:br>
            <a:r>
              <a:rPr lang="en-US" sz="5400" dirty="0">
                <a:solidFill>
                  <a:schemeClr val="tx1"/>
                </a:solidFill>
                <a:latin typeface="+mj-lt"/>
              </a:rPr>
              <a:t>DESCRIPTION</a:t>
            </a:r>
            <a:endParaRPr lang="en-US" sz="5400" dirty="0">
              <a:solidFill>
                <a:schemeClr val="tx1"/>
              </a:solidFill>
            </a:endParaRPr>
          </a:p>
        </p:txBody>
      </p:sp>
    </p:spTree>
    <p:extLst>
      <p:ext uri="{BB962C8B-B14F-4D97-AF65-F5344CB8AC3E}">
        <p14:creationId xmlns:p14="http://schemas.microsoft.com/office/powerpoint/2010/main" val="116859712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4448821" y="368188"/>
            <a:ext cx="3994443" cy="622693"/>
          </a:xfrm>
          <a:ln>
            <a:solidFill>
              <a:schemeClr val="accent5">
                <a:lumMod val="50000"/>
              </a:schemeClr>
            </a:solidFill>
          </a:ln>
        </p:spPr>
        <p:txBody>
          <a:bodyPr/>
          <a:lstStyle/>
          <a:p>
            <a:r>
              <a:rPr lang="en-US" noProof="0" dirty="0">
                <a:solidFill>
                  <a:schemeClr val="tx1"/>
                </a:solidFill>
              </a:rPr>
              <a:t>Project description</a:t>
            </a:r>
            <a:endParaRPr lang="en-US" dirty="0">
              <a:solidFill>
                <a:schemeClr val="tx1"/>
              </a:solidFill>
            </a:endParaRPr>
          </a:p>
        </p:txBody>
      </p:sp>
      <p:cxnSp>
        <p:nvCxnSpPr>
          <p:cNvPr id="4" name="Straight Connector 3">
            <a:extLst>
              <a:ext uri="{FF2B5EF4-FFF2-40B4-BE49-F238E27FC236}">
                <a16:creationId xmlns:a16="http://schemas.microsoft.com/office/drawing/2014/main" id="{18DDB66C-0366-B75D-75C3-3D7E4CE856E7}"/>
              </a:ext>
            </a:extLst>
          </p:cNvPr>
          <p:cNvCxnSpPr/>
          <p:nvPr/>
        </p:nvCxnSpPr>
        <p:spPr>
          <a:xfrm>
            <a:off x="660668" y="-17809"/>
            <a:ext cx="0" cy="68580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6" name="Object 5">
            <a:extLst>
              <a:ext uri="{FF2B5EF4-FFF2-40B4-BE49-F238E27FC236}">
                <a16:creationId xmlns:a16="http://schemas.microsoft.com/office/drawing/2014/main" id="{9B0BD53A-E711-A217-C141-7DCDF9702307}"/>
              </a:ext>
            </a:extLst>
          </p:cNvPr>
          <p:cNvGraphicFramePr>
            <a:graphicFrameLocks noChangeAspect="1"/>
          </p:cNvGraphicFramePr>
          <p:nvPr>
            <p:extLst>
              <p:ext uri="{D42A27DB-BD31-4B8C-83A1-F6EECF244321}">
                <p14:modId xmlns:p14="http://schemas.microsoft.com/office/powerpoint/2010/main" val="4269864263"/>
              </p:ext>
            </p:extLst>
          </p:nvPr>
        </p:nvGraphicFramePr>
        <p:xfrm>
          <a:off x="814388" y="1490663"/>
          <a:ext cx="10796587" cy="4986337"/>
        </p:xfrm>
        <a:graphic>
          <a:graphicData uri="http://schemas.openxmlformats.org/presentationml/2006/ole">
            <mc:AlternateContent xmlns:mc="http://schemas.openxmlformats.org/markup-compatibility/2006">
              <mc:Choice xmlns:v="urn:schemas-microsoft-com:vml" Requires="v">
                <p:oleObj name="Worksheet" r:id="rId2" imgW="9075526" imgH="3345141" progId="Excel.Sheet.12">
                  <p:embed/>
                </p:oleObj>
              </mc:Choice>
              <mc:Fallback>
                <p:oleObj name="Worksheet" r:id="rId2" imgW="9075526" imgH="3345141" progId="Excel.Sheet.12">
                  <p:embed/>
                  <p:pic>
                    <p:nvPicPr>
                      <p:cNvPr id="6" name="Object 5">
                        <a:extLst>
                          <a:ext uri="{FF2B5EF4-FFF2-40B4-BE49-F238E27FC236}">
                            <a16:creationId xmlns:a16="http://schemas.microsoft.com/office/drawing/2014/main" id="{9B0BD53A-E711-A217-C141-7DCDF9702307}"/>
                          </a:ext>
                        </a:extLst>
                      </p:cNvPr>
                      <p:cNvPicPr/>
                      <p:nvPr/>
                    </p:nvPicPr>
                    <p:blipFill>
                      <a:blip r:embed="rId3"/>
                      <a:stretch>
                        <a:fillRect/>
                      </a:stretch>
                    </p:blipFill>
                    <p:spPr>
                      <a:xfrm>
                        <a:off x="814388" y="1490663"/>
                        <a:ext cx="10796587" cy="4986337"/>
                      </a:xfrm>
                      <a:prstGeom prst="rect">
                        <a:avLst/>
                      </a:prstGeom>
                    </p:spPr>
                  </p:pic>
                </p:oleObj>
              </mc:Fallback>
            </mc:AlternateContent>
          </a:graphicData>
        </a:graphic>
      </p:graphicFrame>
    </p:spTree>
    <p:extLst>
      <p:ext uri="{BB962C8B-B14F-4D97-AF65-F5344CB8AC3E}">
        <p14:creationId xmlns:p14="http://schemas.microsoft.com/office/powerpoint/2010/main" val="176290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4448822" y="559033"/>
            <a:ext cx="3994443" cy="622693"/>
          </a:xfrm>
          <a:ln>
            <a:solidFill>
              <a:schemeClr val="accent5">
                <a:lumMod val="50000"/>
              </a:schemeClr>
            </a:solidFill>
          </a:ln>
        </p:spPr>
        <p:txBody>
          <a:bodyPr/>
          <a:lstStyle/>
          <a:p>
            <a:r>
              <a:rPr lang="en-US" noProof="0" dirty="0">
                <a:solidFill>
                  <a:schemeClr val="tx1"/>
                </a:solidFill>
              </a:rPr>
              <a:t>Project description</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2553138" y="1492898"/>
            <a:ext cx="8566442" cy="4442948"/>
          </a:xfrm>
          <a:prstGeom prst="rect">
            <a:avLst/>
          </a:prstGeom>
          <a:noFill/>
        </p:spPr>
        <p:txBody>
          <a:bodyPr wrap="square" rtlCol="0">
            <a:spAutoFit/>
          </a:bodyPr>
          <a:lstStyle/>
          <a:p>
            <a:pPr algn="just">
              <a:lnSpc>
                <a:spcPct val="200000"/>
              </a:lnSpc>
            </a:pPr>
            <a:r>
              <a:rPr lang="en-US" dirty="0">
                <a:latin typeface="+mj-lt"/>
              </a:rPr>
              <a:t>We want to provide a</a:t>
            </a:r>
            <a:r>
              <a:rPr lang="en-US" sz="1800" b="0" i="0" dirty="0">
                <a:effectLst/>
                <a:latin typeface="+mj-lt"/>
              </a:rPr>
              <a:t> digital health and wellness web application designed to help users shed the pounds and get active, Nutrition Tracker, Water Tracker, Workout and Weight Tracker.</a:t>
            </a:r>
          </a:p>
          <a:p>
            <a:pPr algn="just">
              <a:lnSpc>
                <a:spcPct val="200000"/>
              </a:lnSpc>
            </a:pPr>
            <a:r>
              <a:rPr lang="en-US" sz="1800" b="0" i="0" dirty="0">
                <a:effectLst/>
                <a:latin typeface="+mj-lt"/>
              </a:rPr>
              <a:t>Operating from a freemium model, the platform offers users the opportunity to monitor and track their daily calorie intake, get personalized advice from a team of professionally qualified nutritionists and fitness experts and suggest proper diet flow to the </a:t>
            </a:r>
            <a:r>
              <a:rPr lang="en-US" sz="1800" b="0" i="0" dirty="0" err="1">
                <a:effectLst/>
                <a:latin typeface="+mj-lt"/>
              </a:rPr>
              <a:t>user.</a:t>
            </a:r>
            <a:r>
              <a:rPr lang="en-US" sz="1800" dirty="0" err="1">
                <a:latin typeface="+mj-lt"/>
              </a:rPr>
              <a:t>Using</a:t>
            </a:r>
            <a:r>
              <a:rPr lang="en-US" sz="1800" dirty="0">
                <a:latin typeface="+mj-lt"/>
              </a:rPr>
              <a:t> deep learning techniques, we are trying to implement all these features into our application.</a:t>
            </a:r>
          </a:p>
        </p:txBody>
      </p:sp>
      <p:cxnSp>
        <p:nvCxnSpPr>
          <p:cNvPr id="4" name="Straight Connector 3">
            <a:extLst>
              <a:ext uri="{FF2B5EF4-FFF2-40B4-BE49-F238E27FC236}">
                <a16:creationId xmlns:a16="http://schemas.microsoft.com/office/drawing/2014/main" id="{18DDB66C-0366-B75D-75C3-3D7E4CE856E7}"/>
              </a:ext>
            </a:extLst>
          </p:cNvPr>
          <p:cNvCxnSpPr/>
          <p:nvPr/>
        </p:nvCxnSpPr>
        <p:spPr>
          <a:xfrm>
            <a:off x="1427584"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26F2F4-3BE4-94C0-803E-80A1159A7AA6}"/>
              </a:ext>
            </a:extLst>
          </p:cNvPr>
          <p:cNvCxnSpPr/>
          <p:nvPr/>
        </p:nvCxnSpPr>
        <p:spPr>
          <a:xfrm>
            <a:off x="0" y="1492898"/>
            <a:ext cx="301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60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7070724" y="478320"/>
            <a:ext cx="3994443" cy="622693"/>
          </a:xfrm>
          <a:ln>
            <a:solidFill>
              <a:schemeClr val="accent5">
                <a:lumMod val="50000"/>
              </a:schemeClr>
            </a:solidFill>
          </a:ln>
        </p:spPr>
        <p:txBody>
          <a:bodyPr/>
          <a:lstStyle/>
          <a:p>
            <a:r>
              <a:rPr lang="en-US" noProof="0" dirty="0">
                <a:solidFill>
                  <a:schemeClr val="tx1"/>
                </a:solidFill>
              </a:rPr>
              <a:t>CALORIE ESTIMATION</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5548935" y="1398134"/>
            <a:ext cx="6468893" cy="5550943"/>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b="0" i="0" dirty="0">
                <a:effectLst/>
                <a:latin typeface="+mj-lt"/>
              </a:rPr>
              <a:t>A balanced diet is one that contains all the essential elements that the human body needs.</a:t>
            </a:r>
          </a:p>
          <a:p>
            <a:pPr marL="285750" indent="-285750" algn="l">
              <a:lnSpc>
                <a:spcPct val="200000"/>
              </a:lnSpc>
              <a:buFont typeface="Arial" panose="020B0604020202020204" pitchFamily="34" charset="0"/>
              <a:buChar char="•"/>
            </a:pPr>
            <a:r>
              <a:rPr lang="en-US" b="0" i="0" dirty="0">
                <a:effectLst/>
                <a:latin typeface="+mj-lt"/>
              </a:rPr>
              <a:t>Carbohydrates, lipids, vitamins, minerals, proteins, fiber and water are all essential components in a well-balanced diet.</a:t>
            </a:r>
          </a:p>
          <a:p>
            <a:pPr marL="285750" indent="-285750" algn="l">
              <a:lnSpc>
                <a:spcPct val="200000"/>
              </a:lnSpc>
              <a:buFont typeface="Arial" panose="020B0604020202020204" pitchFamily="34" charset="0"/>
              <a:buChar char="•"/>
            </a:pPr>
            <a:r>
              <a:rPr lang="en-US" b="0" i="0" dirty="0">
                <a:effectLst/>
                <a:latin typeface="+mj-lt"/>
              </a:rPr>
              <a:t>A nutritious, well-balanced diet lowers the risk of disease and enhances general health.</a:t>
            </a:r>
          </a:p>
          <a:p>
            <a:pPr marL="285750" indent="-285750" algn="l">
              <a:lnSpc>
                <a:spcPct val="200000"/>
              </a:lnSpc>
              <a:buFont typeface="Arial" panose="020B0604020202020204" pitchFamily="34" charset="0"/>
              <a:buChar char="•"/>
            </a:pPr>
            <a:r>
              <a:rPr lang="en-US" sz="1800" dirty="0">
                <a:latin typeface="+mj-lt"/>
              </a:rPr>
              <a:t>Formula to estimate calories -</a:t>
            </a:r>
            <a:r>
              <a:rPr lang="en-US" dirty="0">
                <a:latin typeface="+mj-lt"/>
              </a:rPr>
              <a:t> </a:t>
            </a:r>
            <a:r>
              <a:rPr lang="en-US" sz="1800" dirty="0">
                <a:latin typeface="+mj-lt"/>
              </a:rPr>
              <a:t>0.24((fat * 37) + (protein*17) + (sodium *8) + (sugar * 17)) = Total calories. </a:t>
            </a:r>
          </a:p>
          <a:p>
            <a:pPr marL="285750" indent="-285750" algn="l">
              <a:lnSpc>
                <a:spcPct val="200000"/>
              </a:lnSpc>
              <a:buFont typeface="Arial" panose="020B0604020202020204" pitchFamily="34" charset="0"/>
              <a:buChar char="•"/>
            </a:pPr>
            <a:endParaRPr lang="en-US" b="0" i="0" dirty="0">
              <a:effectLst/>
              <a:latin typeface="+mj-lt"/>
            </a:endParaRPr>
          </a:p>
        </p:txBody>
      </p:sp>
      <p:pic>
        <p:nvPicPr>
          <p:cNvPr id="2" name="Picture 1" descr="A plate of food&#10;&#10;Description automatically generated with medium confidence">
            <a:extLst>
              <a:ext uri="{FF2B5EF4-FFF2-40B4-BE49-F238E27FC236}">
                <a16:creationId xmlns:a16="http://schemas.microsoft.com/office/drawing/2014/main" id="{15E5A5AD-C0CD-5AA3-520C-1EFA5CAB94A7}"/>
              </a:ext>
            </a:extLst>
          </p:cNvPr>
          <p:cNvPicPr>
            <a:picLocks noChangeAspect="1"/>
          </p:cNvPicPr>
          <p:nvPr/>
        </p:nvPicPr>
        <p:blipFill rotWithShape="1">
          <a:blip r:embed="rId2"/>
          <a:srcRect l="23309" t="-557" r="24645" b="4503"/>
          <a:stretch/>
        </p:blipFill>
        <p:spPr>
          <a:xfrm>
            <a:off x="72060" y="981198"/>
            <a:ext cx="5476875" cy="5690313"/>
          </a:xfrm>
          <a:prstGeom prst="rect">
            <a:avLst/>
          </a:prstGeom>
        </p:spPr>
      </p:pic>
    </p:spTree>
    <p:extLst>
      <p:ext uri="{BB962C8B-B14F-4D97-AF65-F5344CB8AC3E}">
        <p14:creationId xmlns:p14="http://schemas.microsoft.com/office/powerpoint/2010/main" val="3982274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with medium confidence">
            <a:extLst>
              <a:ext uri="{FF2B5EF4-FFF2-40B4-BE49-F238E27FC236}">
                <a16:creationId xmlns:a16="http://schemas.microsoft.com/office/drawing/2014/main" id="{378351F7-0868-EEF6-8B17-72E1070AE1E2}"/>
              </a:ext>
            </a:extLst>
          </p:cNvPr>
          <p:cNvPicPr>
            <a:picLocks noChangeAspect="1"/>
          </p:cNvPicPr>
          <p:nvPr/>
        </p:nvPicPr>
        <p:blipFill rotWithShape="1">
          <a:blip r:embed="rId3"/>
          <a:srcRect l="5252" t="927" r="4992"/>
          <a:stretch/>
        </p:blipFill>
        <p:spPr>
          <a:xfrm>
            <a:off x="4146755" y="38198"/>
            <a:ext cx="7954296" cy="658495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2085497"/>
            <a:ext cx="5437239" cy="300761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182192" y="2563156"/>
            <a:ext cx="5541687" cy="1476039"/>
          </a:xfrm>
        </p:spPr>
        <p:txBody>
          <a:bodyPr/>
          <a:lstStyle/>
          <a:p>
            <a:r>
              <a:rPr lang="en-US" sz="5400" dirty="0">
                <a:solidFill>
                  <a:schemeClr val="tx1"/>
                </a:solidFill>
              </a:rPr>
              <a:t>PERSONAS</a:t>
            </a:r>
          </a:p>
        </p:txBody>
      </p:sp>
    </p:spTree>
    <p:extLst>
      <p:ext uri="{BB962C8B-B14F-4D97-AF65-F5344CB8AC3E}">
        <p14:creationId xmlns:p14="http://schemas.microsoft.com/office/powerpoint/2010/main" val="54153846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206479" y="167148"/>
            <a:ext cx="11828204" cy="635163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8">
            <a:extLst>
              <a:ext uri="{FF2B5EF4-FFF2-40B4-BE49-F238E27FC236}">
                <a16:creationId xmlns:a16="http://schemas.microsoft.com/office/drawing/2014/main" id="{39B2324E-969D-4802-8BB3-E6EC3E221464}"/>
              </a:ext>
            </a:extLst>
          </p:cNvPr>
          <p:cNvSpPr>
            <a:spLocks noGrp="1"/>
          </p:cNvSpPr>
          <p:nvPr>
            <p:ph type="title"/>
          </p:nvPr>
        </p:nvSpPr>
        <p:spPr>
          <a:xfrm>
            <a:off x="9772772" y="5111060"/>
            <a:ext cx="1780131" cy="826217"/>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100000"/>
              </a:lnSpc>
            </a:pPr>
            <a:r>
              <a:rPr lang="en-US" sz="2800" dirty="0">
                <a:solidFill>
                  <a:schemeClr val="tx1"/>
                </a:solidFill>
              </a:rPr>
              <a:t>Elena</a:t>
            </a:r>
            <a:br>
              <a:rPr lang="en-US" dirty="0">
                <a:solidFill>
                  <a:schemeClr val="tx1"/>
                </a:solidFill>
              </a:rPr>
            </a:br>
            <a:r>
              <a:rPr lang="en-US" sz="1600" dirty="0">
                <a:solidFill>
                  <a:schemeClr val="tx1"/>
                </a:solidFill>
              </a:rPr>
              <a:t>Dietitian</a:t>
            </a:r>
            <a:br>
              <a:rPr lang="en-US" sz="1600" dirty="0">
                <a:solidFill>
                  <a:schemeClr val="tx1"/>
                </a:solidFill>
              </a:rPr>
            </a:br>
            <a:r>
              <a:rPr lang="en-US" sz="1600" dirty="0">
                <a:solidFill>
                  <a:schemeClr val="tx1"/>
                </a:solidFill>
              </a:rPr>
              <a:t>35 years</a:t>
            </a:r>
            <a:endParaRPr lang="en-US" sz="1600" noProof="0" dirty="0">
              <a:solidFill>
                <a:schemeClr val="tx1"/>
              </a:solidFill>
            </a:endParaRPr>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423651" y="919706"/>
            <a:ext cx="6697351" cy="5422100"/>
          </a:xfrm>
        </p:spPr>
        <p:txBody>
          <a:bodyPr/>
          <a:lstStyle/>
          <a:p>
            <a:pPr marL="285750" indent="-285750">
              <a:lnSpc>
                <a:spcPct val="150000"/>
              </a:lnSpc>
              <a:buFont typeface="Wingdings" panose="05000000000000000000" pitchFamily="2" charset="2"/>
              <a:buChar char="§"/>
            </a:pPr>
            <a:r>
              <a:rPr lang="en-US" b="1" dirty="0">
                <a:latin typeface="+mj-lt"/>
              </a:rPr>
              <a:t>Name: </a:t>
            </a:r>
            <a:r>
              <a:rPr lang="en-US" dirty="0">
                <a:latin typeface="+mj-lt"/>
              </a:rPr>
              <a:t>Elena</a:t>
            </a:r>
          </a:p>
          <a:p>
            <a:pPr marL="285750" indent="-285750">
              <a:lnSpc>
                <a:spcPct val="150000"/>
              </a:lnSpc>
              <a:buFont typeface="Wingdings" panose="05000000000000000000" pitchFamily="2" charset="2"/>
              <a:buChar char="§"/>
            </a:pPr>
            <a:r>
              <a:rPr lang="en-US" b="1" dirty="0">
                <a:latin typeface="+mj-lt"/>
              </a:rPr>
              <a:t>Age: </a:t>
            </a:r>
            <a:r>
              <a:rPr lang="en-US" dirty="0">
                <a:latin typeface="+mj-lt"/>
              </a:rPr>
              <a:t>32 years</a:t>
            </a:r>
          </a:p>
          <a:p>
            <a:pPr marL="285750" indent="-285750">
              <a:lnSpc>
                <a:spcPct val="150000"/>
              </a:lnSpc>
              <a:buFont typeface="Wingdings" panose="05000000000000000000" pitchFamily="2" charset="2"/>
              <a:buChar char="§"/>
            </a:pPr>
            <a:r>
              <a:rPr lang="en-US" b="1" dirty="0">
                <a:latin typeface="+mj-lt"/>
              </a:rPr>
              <a:t>Profession: </a:t>
            </a:r>
            <a:r>
              <a:rPr lang="en-US" dirty="0">
                <a:latin typeface="+mj-lt"/>
              </a:rPr>
              <a:t>Dietitian.</a:t>
            </a: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Graduation: </a:t>
            </a:r>
            <a:r>
              <a:rPr lang="en-US" dirty="0">
                <a:latin typeface="+mj-lt"/>
                <a:cs typeface="Calibri" panose="020F0502020204030204" pitchFamily="34" charset="0"/>
              </a:rPr>
              <a:t>She graduated with her doctorate from the University of Bridgeport School of Chiropractic. </a:t>
            </a: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Work Experience: </a:t>
            </a:r>
            <a:r>
              <a:rPr lang="en-US" dirty="0">
                <a:latin typeface="+mj-lt"/>
                <a:cs typeface="Calibri" panose="020F0502020204030204" pitchFamily="34" charset="0"/>
              </a:rPr>
              <a:t>She has spent over 5 years in the healthcare industry and has a patients for understanding human biomechanics and s</a:t>
            </a:r>
            <a:r>
              <a:rPr lang="en-US" dirty="0">
                <a:latin typeface="+mj-lt"/>
              </a:rPr>
              <a:t>he is registered with the Commission of Dietetics Registration (CDR).</a:t>
            </a:r>
            <a:endParaRPr lang="en-US" dirty="0">
              <a:latin typeface="+mj-lt"/>
              <a:cs typeface="Calibri" panose="020F0502020204030204" pitchFamily="34" charset="0"/>
            </a:endParaRP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Interests: </a:t>
            </a:r>
            <a:r>
              <a:rPr lang="en-US" dirty="0">
                <a:latin typeface="+mj-lt"/>
                <a:cs typeface="Calibri" panose="020F0502020204030204" pitchFamily="34" charset="0"/>
              </a:rPr>
              <a:t>She loves long rides, cooking, Athletics and Human Performance.</a:t>
            </a: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Goals: </a:t>
            </a:r>
            <a:r>
              <a:rPr lang="en-US" dirty="0">
                <a:latin typeface="+mj-lt"/>
                <a:cs typeface="Calibri" panose="020F0502020204030204" pitchFamily="34" charset="0"/>
              </a:rPr>
              <a:t>Her goal is to </a:t>
            </a:r>
            <a:r>
              <a:rPr lang="en-IN" dirty="0">
                <a:latin typeface="+mj-lt"/>
              </a:rPr>
              <a:t>collaborate with the top EHR system handling companies to update the EHR system and need to hire few faculty who helps her in maintaining the data of clients.</a:t>
            </a:r>
          </a:p>
        </p:txBody>
      </p:sp>
      <p:pic>
        <p:nvPicPr>
          <p:cNvPr id="2" name="Picture Placeholder 4" descr="A person holding a tablet&#10;&#10;Description automatically generated with medium confidence">
            <a:extLst>
              <a:ext uri="{FF2B5EF4-FFF2-40B4-BE49-F238E27FC236}">
                <a16:creationId xmlns:a16="http://schemas.microsoft.com/office/drawing/2014/main" id="{FB147CDB-E3BE-C1A6-6F1C-387CAE2D1319}"/>
              </a:ext>
            </a:extLst>
          </p:cNvPr>
          <p:cNvPicPr>
            <a:picLocks noChangeAspect="1"/>
          </p:cNvPicPr>
          <p:nvPr/>
        </p:nvPicPr>
        <p:blipFill rotWithShape="1">
          <a:blip r:embed="rId2"/>
          <a:srcRect l="8041" t="18803" r="2297" b="2976"/>
          <a:stretch/>
        </p:blipFill>
        <p:spPr>
          <a:xfrm>
            <a:off x="7170164" y="185618"/>
            <a:ext cx="4815357" cy="6293840"/>
          </a:xfrm>
          <a:prstGeom prst="rect">
            <a:avLst/>
          </a:prstGeom>
        </p:spPr>
      </p:pic>
      <p:sp>
        <p:nvSpPr>
          <p:cNvPr id="6" name="TextBox 5">
            <a:extLst>
              <a:ext uri="{FF2B5EF4-FFF2-40B4-BE49-F238E27FC236}">
                <a16:creationId xmlns:a16="http://schemas.microsoft.com/office/drawing/2014/main" id="{52109855-A266-03DF-A08E-EBE6710FF2F2}"/>
              </a:ext>
            </a:extLst>
          </p:cNvPr>
          <p:cNvSpPr txBox="1"/>
          <p:nvPr/>
        </p:nvSpPr>
        <p:spPr>
          <a:xfrm>
            <a:off x="602011" y="422163"/>
            <a:ext cx="1995948" cy="369332"/>
          </a:xfrm>
          <a:prstGeom prst="rect">
            <a:avLst/>
          </a:prstGeom>
          <a:noFill/>
        </p:spPr>
        <p:txBody>
          <a:bodyPr wrap="square" rtlCol="0">
            <a:spAutoFit/>
          </a:bodyPr>
          <a:lstStyle/>
          <a:p>
            <a:r>
              <a:rPr lang="en-US" dirty="0">
                <a:latin typeface="+mj-lt"/>
              </a:rPr>
              <a:t>PROFILE</a:t>
            </a:r>
          </a:p>
        </p:txBody>
      </p:sp>
    </p:spTree>
    <p:extLst>
      <p:ext uri="{BB962C8B-B14F-4D97-AF65-F5344CB8AC3E}">
        <p14:creationId xmlns:p14="http://schemas.microsoft.com/office/powerpoint/2010/main" val="1011260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227439" y="167148"/>
            <a:ext cx="11897032" cy="65089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292512" y="802498"/>
            <a:ext cx="6423059" cy="5980784"/>
          </a:xfrm>
        </p:spPr>
        <p:txBody>
          <a:bodyPr/>
          <a:lstStyle/>
          <a:p>
            <a:pPr marL="342900" indent="-342900">
              <a:lnSpc>
                <a:spcPct val="150000"/>
              </a:lnSpc>
              <a:buFont typeface="Wingdings" panose="05000000000000000000" pitchFamily="2" charset="2"/>
              <a:buChar char="§"/>
            </a:pPr>
            <a:r>
              <a:rPr lang="en-US" b="1" dirty="0">
                <a:latin typeface="+mj-lt"/>
              </a:rPr>
              <a:t>Name: </a:t>
            </a:r>
            <a:r>
              <a:rPr lang="en-US" dirty="0">
                <a:latin typeface="+mj-lt"/>
              </a:rPr>
              <a:t>Zuan</a:t>
            </a:r>
          </a:p>
          <a:p>
            <a:pPr marL="342900" indent="-342900">
              <a:lnSpc>
                <a:spcPct val="150000"/>
              </a:lnSpc>
              <a:buFont typeface="Wingdings" panose="05000000000000000000" pitchFamily="2" charset="2"/>
              <a:buChar char="§"/>
            </a:pPr>
            <a:r>
              <a:rPr lang="en-US" b="1" dirty="0">
                <a:latin typeface="+mj-lt"/>
              </a:rPr>
              <a:t>Age: </a:t>
            </a:r>
            <a:r>
              <a:rPr lang="en-US" dirty="0">
                <a:latin typeface="+mj-lt"/>
              </a:rPr>
              <a:t>26 years.</a:t>
            </a:r>
          </a:p>
          <a:p>
            <a:pPr marL="342900" indent="-342900">
              <a:lnSpc>
                <a:spcPct val="150000"/>
              </a:lnSpc>
              <a:buFont typeface="Wingdings" panose="05000000000000000000" pitchFamily="2" charset="2"/>
              <a:buChar char="§"/>
            </a:pPr>
            <a:r>
              <a:rPr lang="en-US" b="1" dirty="0">
                <a:latin typeface="+mj-lt"/>
              </a:rPr>
              <a:t>Profession: </a:t>
            </a:r>
            <a:r>
              <a:rPr lang="en-US" dirty="0">
                <a:latin typeface="+mj-lt"/>
              </a:rPr>
              <a:t>Software Developer at Apple Inc.</a:t>
            </a:r>
          </a:p>
          <a:p>
            <a:pPr marL="342900" indent="-342900">
              <a:lnSpc>
                <a:spcPct val="150000"/>
              </a:lnSpc>
              <a:buFont typeface="Wingdings" panose="05000000000000000000" pitchFamily="2" charset="2"/>
              <a:buChar char="§"/>
            </a:pPr>
            <a:r>
              <a:rPr lang="en-US" b="1" dirty="0">
                <a:latin typeface="+mj-lt"/>
              </a:rPr>
              <a:t>Problem: </a:t>
            </a:r>
            <a:r>
              <a:rPr lang="en-US" dirty="0">
                <a:latin typeface="+mj-lt"/>
              </a:rPr>
              <a:t>She is suffering from Nutrition Deficiency, </a:t>
            </a:r>
            <a:r>
              <a:rPr lang="en-IN" sz="1400" dirty="0">
                <a:latin typeface="+mj-lt"/>
              </a:rPr>
              <a:t>lactose intolerance</a:t>
            </a:r>
            <a:r>
              <a:rPr lang="en-US" dirty="0">
                <a:latin typeface="+mj-lt"/>
              </a:rPr>
              <a:t>, has signs of B12 and suffering from dry skin, severe hair fall.</a:t>
            </a:r>
          </a:p>
          <a:p>
            <a:pPr marL="342900" indent="-342900">
              <a:lnSpc>
                <a:spcPct val="150000"/>
              </a:lnSpc>
              <a:buFont typeface="Wingdings" panose="05000000000000000000" pitchFamily="2" charset="2"/>
              <a:buChar char="§"/>
            </a:pPr>
            <a:r>
              <a:rPr lang="en-US" b="1" dirty="0">
                <a:latin typeface="+mj-lt"/>
              </a:rPr>
              <a:t>Treatment: </a:t>
            </a:r>
            <a:r>
              <a:rPr lang="en-IN" dirty="0">
                <a:latin typeface="+mj-lt"/>
              </a:rPr>
              <a:t>medication for malnutrition</a:t>
            </a:r>
            <a:r>
              <a:rPr lang="en-US" dirty="0">
                <a:latin typeface="+mj-lt"/>
              </a:rPr>
              <a:t> including supplementation, proper diet, lifestyle and eating disorder.</a:t>
            </a:r>
          </a:p>
          <a:p>
            <a:pPr marL="342900" indent="-342900">
              <a:lnSpc>
                <a:spcPct val="150000"/>
              </a:lnSpc>
              <a:buFont typeface="Wingdings" panose="05000000000000000000" pitchFamily="2" charset="2"/>
              <a:buChar char="§"/>
            </a:pPr>
            <a:r>
              <a:rPr lang="en-US" sz="1400" b="1" dirty="0">
                <a:latin typeface="+mj-lt"/>
              </a:rPr>
              <a:t>Work Pressure:</a:t>
            </a:r>
            <a:r>
              <a:rPr lang="en-US" sz="1400" dirty="0">
                <a:latin typeface="+mj-lt"/>
              </a:rPr>
              <a:t> </a:t>
            </a:r>
            <a:r>
              <a:rPr lang="en-IN" sz="1400" dirty="0">
                <a:latin typeface="+mj-lt"/>
              </a:rPr>
              <a:t>It is </a:t>
            </a:r>
            <a:r>
              <a:rPr lang="en-IN" dirty="0">
                <a:latin typeface="+mj-lt"/>
              </a:rPr>
              <a:t>difficult </a:t>
            </a:r>
            <a:r>
              <a:rPr lang="en-IN" sz="1400" dirty="0">
                <a:latin typeface="+mj-lt"/>
              </a:rPr>
              <a:t>for Zuan to handle her job and the work pressure there due to hectic schedule.</a:t>
            </a:r>
          </a:p>
          <a:p>
            <a:pPr marL="342900" indent="-342900">
              <a:lnSpc>
                <a:spcPct val="150000"/>
              </a:lnSpc>
              <a:buFont typeface="Wingdings" panose="05000000000000000000" pitchFamily="2" charset="2"/>
              <a:buChar char="§"/>
            </a:pPr>
            <a:r>
              <a:rPr lang="en-IN" b="1" dirty="0">
                <a:latin typeface="+mj-lt"/>
              </a:rPr>
              <a:t>Goals: </a:t>
            </a:r>
            <a:r>
              <a:rPr lang="en-IN" sz="1400" dirty="0">
                <a:latin typeface="+mj-lt"/>
              </a:rPr>
              <a:t>As </a:t>
            </a:r>
            <a:r>
              <a:rPr lang="en-US" sz="1400" dirty="0">
                <a:latin typeface="+mj-lt"/>
              </a:rPr>
              <a:t>Calcium deficiency can reduce bone strength and lead to osteoporosis, which is characterized by fragile bones </a:t>
            </a:r>
            <a:r>
              <a:rPr lang="en-US" dirty="0">
                <a:latin typeface="+mj-lt"/>
              </a:rPr>
              <a:t>Z</a:t>
            </a:r>
            <a:r>
              <a:rPr lang="en-US" sz="1400" dirty="0">
                <a:latin typeface="+mj-lt"/>
              </a:rPr>
              <a:t>uan wants to take the supplements with food containing vitamins in order to maintain balance.</a:t>
            </a:r>
          </a:p>
        </p:txBody>
      </p:sp>
      <p:pic>
        <p:nvPicPr>
          <p:cNvPr id="3" name="Picture Placeholder 4" descr="A picture containing person&#10;&#10;Description automatically generated">
            <a:extLst>
              <a:ext uri="{FF2B5EF4-FFF2-40B4-BE49-F238E27FC236}">
                <a16:creationId xmlns:a16="http://schemas.microsoft.com/office/drawing/2014/main" id="{50B0A43E-5EE5-EF10-C249-9801CF0AE1F6}"/>
              </a:ext>
            </a:extLst>
          </p:cNvPr>
          <p:cNvPicPr>
            <a:picLocks noGrp="1" noChangeAspect="1"/>
          </p:cNvPicPr>
          <p:nvPr>
            <p:ph type="pic" sz="quarter" idx="13"/>
          </p:nvPr>
        </p:nvPicPr>
        <p:blipFill rotWithShape="1">
          <a:blip r:embed="rId2"/>
          <a:srcRect l="42356" t="-451" r="20180" b="2467"/>
          <a:stretch/>
        </p:blipFill>
        <p:spPr>
          <a:xfrm>
            <a:off x="6902228" y="181897"/>
            <a:ext cx="5181242" cy="6388239"/>
          </a:xfrm>
        </p:spPr>
      </p:pic>
      <p:sp>
        <p:nvSpPr>
          <p:cNvPr id="4" name="TextBox 3">
            <a:extLst>
              <a:ext uri="{FF2B5EF4-FFF2-40B4-BE49-F238E27FC236}">
                <a16:creationId xmlns:a16="http://schemas.microsoft.com/office/drawing/2014/main" id="{4FCF11BE-CD10-5B6D-7567-C126F2A6E39A}"/>
              </a:ext>
            </a:extLst>
          </p:cNvPr>
          <p:cNvSpPr txBox="1"/>
          <p:nvPr/>
        </p:nvSpPr>
        <p:spPr>
          <a:xfrm>
            <a:off x="456880" y="310926"/>
            <a:ext cx="6094324" cy="369332"/>
          </a:xfrm>
          <a:prstGeom prst="rect">
            <a:avLst/>
          </a:prstGeom>
          <a:noFill/>
        </p:spPr>
        <p:txBody>
          <a:bodyPr wrap="square">
            <a:spAutoFit/>
          </a:bodyPr>
          <a:lstStyle/>
          <a:p>
            <a:r>
              <a:rPr lang="en-US" dirty="0">
                <a:latin typeface="+mj-lt"/>
              </a:rPr>
              <a:t>PROFILE</a:t>
            </a:r>
          </a:p>
        </p:txBody>
      </p:sp>
    </p:spTree>
    <p:extLst>
      <p:ext uri="{BB962C8B-B14F-4D97-AF65-F5344CB8AC3E}">
        <p14:creationId xmlns:p14="http://schemas.microsoft.com/office/powerpoint/2010/main" val="1704059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8838" y="176980"/>
            <a:ext cx="11985508" cy="652861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5202920" y="993057"/>
            <a:ext cx="6664615" cy="5349371"/>
          </a:xfrm>
        </p:spPr>
        <p:txBody>
          <a:bodyPr/>
          <a:lstStyle/>
          <a:p>
            <a:pPr marL="285750" indent="-285750">
              <a:lnSpc>
                <a:spcPct val="150000"/>
              </a:lnSpc>
              <a:buFont typeface="Wingdings" panose="05000000000000000000" pitchFamily="2" charset="2"/>
              <a:buChar char="§"/>
            </a:pPr>
            <a:r>
              <a:rPr lang="en-US" b="1" dirty="0">
                <a:latin typeface="+mj-lt"/>
              </a:rPr>
              <a:t>Name: </a:t>
            </a:r>
            <a:r>
              <a:rPr lang="en-US" dirty="0">
                <a:latin typeface="+mj-lt"/>
              </a:rPr>
              <a:t>Alex.</a:t>
            </a:r>
          </a:p>
          <a:p>
            <a:pPr marL="285750" indent="-285750">
              <a:lnSpc>
                <a:spcPct val="150000"/>
              </a:lnSpc>
              <a:buFont typeface="Wingdings" panose="05000000000000000000" pitchFamily="2" charset="2"/>
              <a:buChar char="§"/>
            </a:pPr>
            <a:r>
              <a:rPr lang="en-US" b="1" dirty="0">
                <a:latin typeface="+mj-lt"/>
              </a:rPr>
              <a:t>Age: </a:t>
            </a:r>
            <a:r>
              <a:rPr lang="en-US" dirty="0">
                <a:latin typeface="+mj-lt"/>
              </a:rPr>
              <a:t>29.</a:t>
            </a:r>
          </a:p>
          <a:p>
            <a:pPr marL="285750" indent="-285750">
              <a:lnSpc>
                <a:spcPct val="150000"/>
              </a:lnSpc>
              <a:buFont typeface="Wingdings" panose="05000000000000000000" pitchFamily="2" charset="2"/>
              <a:buChar char="§"/>
            </a:pPr>
            <a:r>
              <a:rPr lang="en-US" b="1" dirty="0">
                <a:latin typeface="+mj-lt"/>
              </a:rPr>
              <a:t>Profession: </a:t>
            </a:r>
            <a:r>
              <a:rPr lang="en-US" dirty="0">
                <a:latin typeface="+mj-lt"/>
              </a:rPr>
              <a:t>Gym Trainer</a:t>
            </a:r>
          </a:p>
          <a:p>
            <a:pPr marL="285750" indent="-285750">
              <a:lnSpc>
                <a:spcPct val="150000"/>
              </a:lnSpc>
              <a:buFont typeface="Wingdings" panose="05000000000000000000" pitchFamily="2" charset="2"/>
              <a:buChar char="§"/>
            </a:pPr>
            <a:r>
              <a:rPr lang="en-US" b="1" dirty="0">
                <a:latin typeface="+mj-lt"/>
              </a:rPr>
              <a:t>Fitness Level/Rating: </a:t>
            </a:r>
            <a:r>
              <a:rPr lang="en-US" dirty="0">
                <a:latin typeface="+mj-lt"/>
              </a:rPr>
              <a:t>Best.</a:t>
            </a:r>
          </a:p>
          <a:p>
            <a:pPr marL="285750" indent="-285750">
              <a:lnSpc>
                <a:spcPct val="150000"/>
              </a:lnSpc>
              <a:buFont typeface="Wingdings" panose="05000000000000000000" pitchFamily="2" charset="2"/>
              <a:buChar char="§"/>
            </a:pPr>
            <a:r>
              <a:rPr lang="en-US" b="1" dirty="0">
                <a:latin typeface="+mj-lt"/>
              </a:rPr>
              <a:t>Experience: </a:t>
            </a:r>
            <a:r>
              <a:rPr lang="en-IN" dirty="0">
                <a:latin typeface="+mj-lt"/>
              </a:rPr>
              <a:t>Alex is the head coach of Mighty transformation program. And his passion is to help people change their lives in the simplest and most realistic way. He believe everyone deserves the right to good health and to be happy with themselves inside and out.</a:t>
            </a:r>
          </a:p>
          <a:p>
            <a:pPr marL="285750" indent="-285750">
              <a:lnSpc>
                <a:spcPct val="150000"/>
              </a:lnSpc>
              <a:buFont typeface="Wingdings" panose="05000000000000000000" pitchFamily="2" charset="2"/>
              <a:buChar char="§"/>
            </a:pPr>
            <a:r>
              <a:rPr lang="en-IN" b="1" dirty="0">
                <a:latin typeface="+mj-lt"/>
              </a:rPr>
              <a:t>Interests: </a:t>
            </a:r>
            <a:r>
              <a:rPr lang="en-IN" dirty="0">
                <a:latin typeface="+mj-lt"/>
              </a:rPr>
              <a:t>Weights lifting, Dancing, Cycling, Volunteering, Hiking</a:t>
            </a:r>
          </a:p>
          <a:p>
            <a:pPr marL="285750" indent="-285750">
              <a:lnSpc>
                <a:spcPct val="150000"/>
              </a:lnSpc>
              <a:buFont typeface="Wingdings" panose="05000000000000000000" pitchFamily="2" charset="2"/>
              <a:buChar char="§"/>
            </a:pPr>
            <a:r>
              <a:rPr lang="en-IN" b="1" dirty="0">
                <a:latin typeface="+mj-lt"/>
              </a:rPr>
              <a:t>Goals: </a:t>
            </a:r>
            <a:r>
              <a:rPr lang="en-US" dirty="0">
                <a:latin typeface="+mj-lt"/>
              </a:rPr>
              <a:t>Alex is mindful of what his clients eat is just as crucial as their routine, in order to bring in healthy life and health mind. He wants to become established fitness professional. He helps his client to reach their individual goals with unique diet plans.</a:t>
            </a:r>
          </a:p>
        </p:txBody>
      </p:sp>
      <p:pic>
        <p:nvPicPr>
          <p:cNvPr id="8" name="Picture Placeholder 7" descr="A person holding his hands together&#10;&#10;Description automatically generated with low confidence">
            <a:extLst>
              <a:ext uri="{FF2B5EF4-FFF2-40B4-BE49-F238E27FC236}">
                <a16:creationId xmlns:a16="http://schemas.microsoft.com/office/drawing/2014/main" id="{B257E9B7-2863-7952-D92D-5F1173BAB12D}"/>
              </a:ext>
            </a:extLst>
          </p:cNvPr>
          <p:cNvPicPr>
            <a:picLocks noGrp="1" noChangeAspect="1"/>
          </p:cNvPicPr>
          <p:nvPr>
            <p:ph type="pic" sz="quarter" idx="13"/>
          </p:nvPr>
        </p:nvPicPr>
        <p:blipFill rotWithShape="1">
          <a:blip r:embed="rId2"/>
          <a:srcRect l="23142" t="3713" r="24573" b="7813"/>
          <a:stretch/>
        </p:blipFill>
        <p:spPr>
          <a:xfrm>
            <a:off x="137654" y="236595"/>
            <a:ext cx="4932755" cy="6400801"/>
          </a:xfrm>
        </p:spPr>
      </p:pic>
      <p:sp>
        <p:nvSpPr>
          <p:cNvPr id="4" name="TextBox 3">
            <a:extLst>
              <a:ext uri="{FF2B5EF4-FFF2-40B4-BE49-F238E27FC236}">
                <a16:creationId xmlns:a16="http://schemas.microsoft.com/office/drawing/2014/main" id="{6F07FC6C-FA45-E47F-3C6A-E728DDB722CA}"/>
              </a:ext>
            </a:extLst>
          </p:cNvPr>
          <p:cNvSpPr txBox="1"/>
          <p:nvPr/>
        </p:nvSpPr>
        <p:spPr>
          <a:xfrm>
            <a:off x="5202920" y="515571"/>
            <a:ext cx="1995948" cy="369332"/>
          </a:xfrm>
          <a:prstGeom prst="rect">
            <a:avLst/>
          </a:prstGeom>
          <a:noFill/>
        </p:spPr>
        <p:txBody>
          <a:bodyPr wrap="square" rtlCol="0">
            <a:spAutoFit/>
          </a:bodyPr>
          <a:lstStyle/>
          <a:p>
            <a:r>
              <a:rPr lang="en-US" dirty="0">
                <a:latin typeface="+mj-lt"/>
              </a:rPr>
              <a:t>PROFILE</a:t>
            </a:r>
          </a:p>
        </p:txBody>
      </p:sp>
    </p:spTree>
    <p:extLst>
      <p:ext uri="{BB962C8B-B14F-4D97-AF65-F5344CB8AC3E}">
        <p14:creationId xmlns:p14="http://schemas.microsoft.com/office/powerpoint/2010/main" val="2034153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136732" y="110517"/>
            <a:ext cx="11917616" cy="662458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5097566" y="827518"/>
            <a:ext cx="6819131" cy="5812163"/>
          </a:xfrm>
        </p:spPr>
        <p:txBody>
          <a:bodyPr/>
          <a:lstStyle/>
          <a:p>
            <a:pPr marL="285750" indent="-285750">
              <a:lnSpc>
                <a:spcPct val="150000"/>
              </a:lnSpc>
              <a:buFont typeface="Wingdings" panose="05000000000000000000" pitchFamily="2" charset="2"/>
              <a:buChar char="§"/>
            </a:pPr>
            <a:r>
              <a:rPr lang="en-US" b="1" dirty="0">
                <a:latin typeface="+mj-lt"/>
              </a:rPr>
              <a:t>Name: </a:t>
            </a:r>
            <a:r>
              <a:rPr lang="en-US" dirty="0">
                <a:latin typeface="+mj-lt"/>
              </a:rPr>
              <a:t>Hannah.</a:t>
            </a:r>
          </a:p>
          <a:p>
            <a:pPr marL="285750" indent="-285750">
              <a:lnSpc>
                <a:spcPct val="150000"/>
              </a:lnSpc>
              <a:buFont typeface="Wingdings" panose="05000000000000000000" pitchFamily="2" charset="2"/>
              <a:buChar char="§"/>
            </a:pPr>
            <a:r>
              <a:rPr lang="en-US" b="1" dirty="0">
                <a:latin typeface="+mj-lt"/>
              </a:rPr>
              <a:t>Age: </a:t>
            </a:r>
            <a:r>
              <a:rPr lang="en-US" dirty="0">
                <a:latin typeface="+mj-lt"/>
              </a:rPr>
              <a:t>23.</a:t>
            </a:r>
          </a:p>
          <a:p>
            <a:pPr marL="285750" indent="-285750">
              <a:lnSpc>
                <a:spcPct val="150000"/>
              </a:lnSpc>
              <a:buFont typeface="Wingdings" panose="05000000000000000000" pitchFamily="2" charset="2"/>
              <a:buChar char="§"/>
            </a:pPr>
            <a:r>
              <a:rPr lang="en-US" b="1" dirty="0">
                <a:latin typeface="+mj-lt"/>
              </a:rPr>
              <a:t>Education: </a:t>
            </a:r>
            <a:r>
              <a:rPr lang="en-IN" dirty="0">
                <a:latin typeface="+mj-lt"/>
              </a:rPr>
              <a:t>She has a high school diploma  in Arts and music performing arts, with a course in modelling workshop from New York Fashion Institute.</a:t>
            </a:r>
            <a:endParaRPr lang="en-US" dirty="0">
              <a:latin typeface="+mj-lt"/>
            </a:endParaRPr>
          </a:p>
          <a:p>
            <a:pPr marL="285750" indent="-285750">
              <a:lnSpc>
                <a:spcPct val="150000"/>
              </a:lnSpc>
              <a:buFont typeface="Wingdings" panose="05000000000000000000" pitchFamily="2" charset="2"/>
              <a:buChar char="§"/>
            </a:pPr>
            <a:r>
              <a:rPr lang="en-US" b="1" dirty="0">
                <a:latin typeface="+mj-lt"/>
              </a:rPr>
              <a:t>Profession: </a:t>
            </a:r>
            <a:r>
              <a:rPr lang="en-US" dirty="0">
                <a:latin typeface="+mj-lt"/>
              </a:rPr>
              <a:t>Model and Youtuber with 1M subscribers..</a:t>
            </a:r>
          </a:p>
          <a:p>
            <a:pPr marL="285750" indent="-285750">
              <a:lnSpc>
                <a:spcPct val="150000"/>
              </a:lnSpc>
              <a:buFont typeface="Wingdings" panose="05000000000000000000" pitchFamily="2" charset="2"/>
              <a:buChar char="§"/>
            </a:pPr>
            <a:r>
              <a:rPr lang="en-US" b="1" dirty="0">
                <a:latin typeface="+mj-lt"/>
              </a:rPr>
              <a:t>Interests: </a:t>
            </a:r>
            <a:r>
              <a:rPr lang="en-US" dirty="0">
                <a:latin typeface="+mj-lt"/>
              </a:rPr>
              <a:t>Hannah enjoys exercising, yoga, attending fashion workshops, shopping and painting.</a:t>
            </a:r>
          </a:p>
          <a:p>
            <a:pPr marL="285750" indent="-285750">
              <a:lnSpc>
                <a:spcPct val="150000"/>
              </a:lnSpc>
              <a:buFont typeface="Wingdings" panose="05000000000000000000" pitchFamily="2" charset="2"/>
              <a:buChar char="§"/>
            </a:pPr>
            <a:r>
              <a:rPr lang="en-IN" b="1" dirty="0">
                <a:latin typeface="+mj-lt"/>
              </a:rPr>
              <a:t>Difficulties: </a:t>
            </a:r>
            <a:r>
              <a:rPr lang="en-IN" dirty="0">
                <a:latin typeface="+mj-lt"/>
              </a:rPr>
              <a:t>It is difficult for her to find work that pays well, dealing with criticism, and managing her time and finances.</a:t>
            </a:r>
          </a:p>
          <a:p>
            <a:pPr marL="285750" indent="-285750">
              <a:lnSpc>
                <a:spcPct val="150000"/>
              </a:lnSpc>
              <a:buFont typeface="Wingdings" panose="05000000000000000000" pitchFamily="2" charset="2"/>
              <a:buChar char="§"/>
            </a:pPr>
            <a:r>
              <a:rPr lang="en-IN" b="1" dirty="0">
                <a:latin typeface="+mj-lt"/>
              </a:rPr>
              <a:t>Goals: </a:t>
            </a:r>
            <a:r>
              <a:rPr lang="en-IN" dirty="0">
                <a:latin typeface="+mj-lt"/>
              </a:rPr>
              <a:t>Being a public figure, Hannah decided to maintain proper health along with a healthy and nutrition diet. She wants to be a role model in her pursuing career. </a:t>
            </a:r>
          </a:p>
        </p:txBody>
      </p:sp>
      <p:pic>
        <p:nvPicPr>
          <p:cNvPr id="3" name="Picture Placeholder 4">
            <a:extLst>
              <a:ext uri="{FF2B5EF4-FFF2-40B4-BE49-F238E27FC236}">
                <a16:creationId xmlns:a16="http://schemas.microsoft.com/office/drawing/2014/main" id="{91BE6BD3-3DFB-8CB7-A441-5E5680B631DF}"/>
              </a:ext>
            </a:extLst>
          </p:cNvPr>
          <p:cNvPicPr>
            <a:picLocks noGrp="1" noChangeAspect="1"/>
          </p:cNvPicPr>
          <p:nvPr>
            <p:ph type="pic" sz="quarter" idx="13"/>
          </p:nvPr>
        </p:nvPicPr>
        <p:blipFill rotWithShape="1">
          <a:blip r:embed="rId2"/>
          <a:srcRect l="47503" t="1770" r="9570" b="19432"/>
          <a:stretch/>
        </p:blipFill>
        <p:spPr>
          <a:xfrm>
            <a:off x="202331" y="166602"/>
            <a:ext cx="4733463" cy="6433751"/>
          </a:xfrm>
        </p:spPr>
      </p:pic>
      <p:sp>
        <p:nvSpPr>
          <p:cNvPr id="5" name="TextBox 4">
            <a:extLst>
              <a:ext uri="{FF2B5EF4-FFF2-40B4-BE49-F238E27FC236}">
                <a16:creationId xmlns:a16="http://schemas.microsoft.com/office/drawing/2014/main" id="{64294AEA-5CB9-C98E-8DFB-49123CB510A3}"/>
              </a:ext>
            </a:extLst>
          </p:cNvPr>
          <p:cNvSpPr txBox="1"/>
          <p:nvPr/>
        </p:nvSpPr>
        <p:spPr>
          <a:xfrm>
            <a:off x="5097566" y="284352"/>
            <a:ext cx="1995948" cy="369332"/>
          </a:xfrm>
          <a:prstGeom prst="rect">
            <a:avLst/>
          </a:prstGeom>
          <a:noFill/>
        </p:spPr>
        <p:txBody>
          <a:bodyPr wrap="square" rtlCol="0">
            <a:spAutoFit/>
          </a:bodyPr>
          <a:lstStyle/>
          <a:p>
            <a:r>
              <a:rPr lang="en-US" dirty="0">
                <a:latin typeface="+mj-lt"/>
              </a:rPr>
              <a:t>PROFILE:</a:t>
            </a:r>
          </a:p>
        </p:txBody>
      </p:sp>
    </p:spTree>
    <p:extLst>
      <p:ext uri="{BB962C8B-B14F-4D97-AF65-F5344CB8AC3E}">
        <p14:creationId xmlns:p14="http://schemas.microsoft.com/office/powerpoint/2010/main" val="1977554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sticky notes&#10;&#10;Description automatically generated with low confidence">
            <a:extLst>
              <a:ext uri="{FF2B5EF4-FFF2-40B4-BE49-F238E27FC236}">
                <a16:creationId xmlns:a16="http://schemas.microsoft.com/office/drawing/2014/main" id="{4AD7A398-3459-CE36-272D-463062EB4BCD}"/>
              </a:ext>
            </a:extLst>
          </p:cNvPr>
          <p:cNvPicPr>
            <a:picLocks noChangeAspect="1"/>
          </p:cNvPicPr>
          <p:nvPr/>
        </p:nvPicPr>
        <p:blipFill rotWithShape="1">
          <a:blip r:embed="rId3"/>
          <a:srcRect l="-10951" t="-3864" r="29137" b="7913"/>
          <a:stretch/>
        </p:blipFill>
        <p:spPr>
          <a:xfrm>
            <a:off x="-1385596" y="82770"/>
            <a:ext cx="13120102" cy="6411335"/>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0" y="2858929"/>
            <a:ext cx="5541687" cy="1476039"/>
          </a:xfrm>
        </p:spPr>
        <p:txBody>
          <a:bodyPr/>
          <a:lstStyle/>
          <a:p>
            <a:pPr algn="ctr"/>
            <a:r>
              <a:rPr lang="en-US" sz="5400" dirty="0">
                <a:solidFill>
                  <a:schemeClr val="tx1"/>
                </a:solidFill>
                <a:latin typeface="+mj-lt"/>
              </a:rPr>
              <a:t>MINIMUM VIABLE PRODUCT</a:t>
            </a:r>
            <a:endParaRPr lang="en-US" sz="5400" dirty="0">
              <a:solidFill>
                <a:schemeClr val="tx1"/>
              </a:solidFill>
            </a:endParaRPr>
          </a:p>
        </p:txBody>
      </p:sp>
    </p:spTree>
    <p:extLst>
      <p:ext uri="{BB962C8B-B14F-4D97-AF65-F5344CB8AC3E}">
        <p14:creationId xmlns:p14="http://schemas.microsoft.com/office/powerpoint/2010/main" val="71338158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noProof="0" dirty="0">
                <a:solidFill>
                  <a:schemeClr val="tx1"/>
                </a:solidFill>
              </a:rPr>
              <a:t>AGENDA</a:t>
            </a:r>
            <a:endParaRPr lang="en-US" sz="4000" dirty="0">
              <a:solidFill>
                <a:schemeClr val="tx1"/>
              </a:solidFill>
            </a:endParaRP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097621" y="490414"/>
            <a:ext cx="3699979" cy="1719356"/>
          </a:xfrm>
        </p:spPr>
        <p:txBody>
          <a:bodyPr/>
          <a:lstStyle/>
          <a:p>
            <a:pPr marL="342900" indent="-342900">
              <a:lnSpc>
                <a:spcPct val="200000"/>
              </a:lnSpc>
              <a:buFont typeface="Courier New" panose="02070309020205020404" pitchFamily="49" charset="0"/>
              <a:buChar char="o"/>
            </a:pPr>
            <a:r>
              <a:rPr lang="en-US" sz="1600" dirty="0">
                <a:solidFill>
                  <a:schemeClr val="tx1"/>
                </a:solidFill>
                <a:latin typeface="+mj-lt"/>
              </a:rPr>
              <a:t>Improvements from professor feedback</a:t>
            </a:r>
          </a:p>
          <a:p>
            <a:pPr marL="342900" indent="-342900">
              <a:lnSpc>
                <a:spcPct val="200000"/>
              </a:lnSpc>
              <a:buFont typeface="Courier New" panose="02070309020205020404" pitchFamily="49" charset="0"/>
              <a:buChar char="o"/>
            </a:pPr>
            <a:r>
              <a:rPr lang="en-US" sz="1600" dirty="0">
                <a:solidFill>
                  <a:schemeClr val="tx1"/>
                </a:solidFill>
                <a:latin typeface="+mj-lt"/>
              </a:rPr>
              <a:t>Team Members</a:t>
            </a:r>
          </a:p>
          <a:p>
            <a:pPr marL="342900" indent="-342900">
              <a:lnSpc>
                <a:spcPct val="200000"/>
              </a:lnSpc>
              <a:buFont typeface="Courier New" panose="02070309020205020404" pitchFamily="49" charset="0"/>
              <a:buChar char="o"/>
            </a:pPr>
            <a:r>
              <a:rPr lang="en-US" sz="1600" dirty="0">
                <a:solidFill>
                  <a:schemeClr val="tx1"/>
                </a:solidFill>
                <a:latin typeface="+mj-lt"/>
              </a:rPr>
              <a:t>Problem Statement</a:t>
            </a:r>
          </a:p>
          <a:p>
            <a:pPr marL="342900" indent="-342900">
              <a:lnSpc>
                <a:spcPct val="200000"/>
              </a:lnSpc>
              <a:buFont typeface="Courier New" panose="02070309020205020404" pitchFamily="49" charset="0"/>
              <a:buChar char="o"/>
            </a:pPr>
            <a:r>
              <a:rPr lang="en-US" sz="1600" dirty="0">
                <a:solidFill>
                  <a:schemeClr val="tx1"/>
                </a:solidFill>
                <a:latin typeface="+mj-lt"/>
              </a:rPr>
              <a:t>Project Description</a:t>
            </a:r>
          </a:p>
          <a:p>
            <a:pPr marL="342900" indent="-342900">
              <a:lnSpc>
                <a:spcPct val="200000"/>
              </a:lnSpc>
              <a:buFont typeface="Courier New" panose="02070309020205020404" pitchFamily="49" charset="0"/>
              <a:buChar char="o"/>
            </a:pPr>
            <a:r>
              <a:rPr lang="en-US" dirty="0">
                <a:latin typeface="+mj-lt"/>
              </a:rPr>
              <a:t>Personas</a:t>
            </a:r>
            <a:endParaRPr lang="en-US" sz="1600" dirty="0">
              <a:solidFill>
                <a:schemeClr val="tx1"/>
              </a:solidFill>
              <a:latin typeface="+mj-lt"/>
            </a:endParaRPr>
          </a:p>
          <a:p>
            <a:pPr marL="342900" indent="-342900">
              <a:lnSpc>
                <a:spcPct val="200000"/>
              </a:lnSpc>
              <a:buFont typeface="Courier New" panose="02070309020205020404" pitchFamily="49" charset="0"/>
              <a:buChar char="o"/>
            </a:pPr>
            <a:r>
              <a:rPr lang="en-US" sz="1600" dirty="0">
                <a:solidFill>
                  <a:schemeClr val="tx1"/>
                </a:solidFill>
                <a:latin typeface="+mj-lt"/>
              </a:rPr>
              <a:t>Minimal Viable Product (MVP)</a:t>
            </a:r>
          </a:p>
          <a:p>
            <a:pPr marL="342900" indent="-342900">
              <a:lnSpc>
                <a:spcPct val="200000"/>
              </a:lnSpc>
              <a:buFont typeface="Courier New" panose="02070309020205020404" pitchFamily="49" charset="0"/>
              <a:buChar char="o"/>
            </a:pPr>
            <a:r>
              <a:rPr lang="en-US" sz="1600" dirty="0">
                <a:solidFill>
                  <a:schemeClr val="tx1"/>
                </a:solidFill>
                <a:latin typeface="+mj-lt"/>
              </a:rPr>
              <a:t>Technologies</a:t>
            </a:r>
          </a:p>
          <a:p>
            <a:pPr marL="342900" indent="-342900">
              <a:lnSpc>
                <a:spcPct val="200000"/>
              </a:lnSpc>
              <a:buFont typeface="Courier New" panose="02070309020205020404" pitchFamily="49" charset="0"/>
              <a:buChar char="o"/>
            </a:pPr>
            <a:r>
              <a:rPr lang="en-US" sz="1600" dirty="0">
                <a:solidFill>
                  <a:schemeClr val="tx1"/>
                </a:solidFill>
                <a:latin typeface="+mj-lt"/>
              </a:rPr>
              <a:t>Architecture Diagram</a:t>
            </a:r>
          </a:p>
          <a:p>
            <a:pPr marL="342900" indent="-342900">
              <a:lnSpc>
                <a:spcPct val="200000"/>
              </a:lnSpc>
              <a:buFont typeface="Courier New" panose="02070309020205020404" pitchFamily="49" charset="0"/>
              <a:buChar char="o"/>
            </a:pPr>
            <a:r>
              <a:rPr lang="en-US" sz="1600" dirty="0">
                <a:solidFill>
                  <a:schemeClr val="tx1"/>
                </a:solidFill>
                <a:latin typeface="+mj-lt"/>
              </a:rPr>
              <a:t>Sprint 4 Recap</a:t>
            </a:r>
          </a:p>
          <a:p>
            <a:pPr marL="342900" indent="-342900">
              <a:lnSpc>
                <a:spcPct val="200000"/>
              </a:lnSpc>
              <a:buFont typeface="Courier New" panose="02070309020205020404" pitchFamily="49" charset="0"/>
              <a:buChar char="o"/>
            </a:pPr>
            <a:r>
              <a:rPr lang="en-US" sz="1600" dirty="0">
                <a:solidFill>
                  <a:schemeClr val="tx1"/>
                </a:solidFill>
                <a:latin typeface="+mj-lt"/>
              </a:rPr>
              <a:t>Product Backlog</a:t>
            </a:r>
          </a:p>
          <a:p>
            <a:pPr marL="342900" indent="-342900">
              <a:lnSpc>
                <a:spcPct val="200000"/>
              </a:lnSpc>
              <a:buFont typeface="Courier New" panose="02070309020205020404" pitchFamily="49" charset="0"/>
              <a:buChar char="o"/>
            </a:pPr>
            <a:r>
              <a:rPr lang="en-US" sz="1600" dirty="0">
                <a:solidFill>
                  <a:schemeClr val="tx1"/>
                </a:solidFill>
                <a:latin typeface="+mj-lt"/>
              </a:rPr>
              <a:t>Sprint Backlog</a:t>
            </a:r>
          </a:p>
        </p:txBody>
      </p:sp>
      <p:sp>
        <p:nvSpPr>
          <p:cNvPr id="7" name="Text Placeholder 6">
            <a:extLst>
              <a:ext uri="{FF2B5EF4-FFF2-40B4-BE49-F238E27FC236}">
                <a16:creationId xmlns:a16="http://schemas.microsoft.com/office/drawing/2014/main" id="{F9CBDFAB-E4EB-61C8-25E5-F5176A5A9CC1}"/>
              </a:ext>
            </a:extLst>
          </p:cNvPr>
          <p:cNvSpPr>
            <a:spLocks noGrp="1"/>
          </p:cNvSpPr>
          <p:nvPr>
            <p:ph type="body" sz="quarter" idx="13"/>
          </p:nvPr>
        </p:nvSpPr>
        <p:spPr>
          <a:xfrm>
            <a:off x="8184678" y="490414"/>
            <a:ext cx="3433138" cy="1370672"/>
          </a:xfrm>
        </p:spPr>
        <p:txBody>
          <a:bodyPr/>
          <a:lstStyle/>
          <a:p>
            <a:pPr marL="285750" lvl="0" indent="-285750" rtl="0">
              <a:buFont typeface="Courier New" panose="02070309020205020404" pitchFamily="49" charset="0"/>
              <a:buChar char="o"/>
            </a:pPr>
            <a:r>
              <a:rPr lang="en-US" dirty="0">
                <a:latin typeface="+mj-lt"/>
                <a:cs typeface="Arial"/>
              </a:rPr>
              <a:t>Metrics</a:t>
            </a:r>
          </a:p>
          <a:p>
            <a:pPr marL="285750" indent="-285750">
              <a:buFont typeface="Courier New" panose="02070309020205020404" pitchFamily="49" charset="0"/>
              <a:buChar char="o"/>
            </a:pPr>
            <a:endParaRPr lang="en-US" dirty="0">
              <a:latin typeface="+mj-lt"/>
              <a:ea typeface="Arial"/>
              <a:cs typeface="Arial"/>
            </a:endParaRPr>
          </a:p>
          <a:p>
            <a:pPr marL="285750" lvl="0" indent="-285750" rtl="0">
              <a:buFont typeface="Courier New" panose="02070309020205020404" pitchFamily="49" charset="0"/>
              <a:buChar char="o"/>
            </a:pPr>
            <a:r>
              <a:rPr lang="en-US" dirty="0">
                <a:latin typeface="+mj-lt"/>
                <a:ea typeface="Arial"/>
                <a:cs typeface="Arial"/>
              </a:rPr>
              <a:t>Retrospective​</a:t>
            </a:r>
          </a:p>
          <a:p>
            <a:pPr marL="285750" indent="-285750">
              <a:buFont typeface="Courier New" panose="02070309020205020404" pitchFamily="49" charset="0"/>
              <a:buChar char="o"/>
            </a:pPr>
            <a:endParaRPr lang="en-US" dirty="0">
              <a:latin typeface="+mj-lt"/>
              <a:ea typeface="Arial"/>
              <a:cs typeface="Arial"/>
            </a:endParaRPr>
          </a:p>
          <a:p>
            <a:pPr marL="285750" lvl="0" indent="-285750" rtl="0">
              <a:buFont typeface="Courier New" panose="02070309020205020404" pitchFamily="49" charset="0"/>
              <a:buChar char="o"/>
            </a:pPr>
            <a:r>
              <a:rPr lang="en-US" dirty="0">
                <a:latin typeface="+mj-lt"/>
                <a:ea typeface="Arial"/>
                <a:cs typeface="Arial"/>
              </a:rPr>
              <a:t>Sprint 6</a:t>
            </a:r>
          </a:p>
          <a:p>
            <a:pPr marL="285750" indent="-285750">
              <a:buFont typeface="Courier New" panose="02070309020205020404" pitchFamily="49" charset="0"/>
              <a:buChar char="o"/>
            </a:pPr>
            <a:endParaRPr lang="en-US" dirty="0">
              <a:latin typeface="+mj-lt"/>
              <a:ea typeface="Arial"/>
              <a:cs typeface="Arial"/>
            </a:endParaRPr>
          </a:p>
          <a:p>
            <a:pPr marL="285750" indent="-285750">
              <a:buFont typeface="Courier New" panose="02070309020205020404" pitchFamily="49" charset="0"/>
              <a:buChar char="o"/>
            </a:pPr>
            <a:r>
              <a:rPr lang="en-US" dirty="0">
                <a:latin typeface="+mj-lt"/>
                <a:ea typeface="Arial"/>
                <a:cs typeface="Arial"/>
              </a:rPr>
              <a:t>Project Demo</a:t>
            </a:r>
          </a:p>
          <a:p>
            <a:pPr marL="285750" indent="-285750">
              <a:buFont typeface="Courier New" panose="02070309020205020404" pitchFamily="49" charset="0"/>
              <a:buChar char="o"/>
            </a:pPr>
            <a:endParaRPr lang="en-US" dirty="0">
              <a:latin typeface="+mj-lt"/>
              <a:ea typeface="Arial"/>
              <a:cs typeface="Arial"/>
            </a:endParaRPr>
          </a:p>
          <a:p>
            <a:pPr marL="285750" indent="-285750">
              <a:buFont typeface="Courier New" panose="02070309020205020404" pitchFamily="49" charset="0"/>
              <a:buChar char="o"/>
            </a:pPr>
            <a:r>
              <a:rPr lang="en-US" dirty="0">
                <a:latin typeface="+mj-lt"/>
                <a:cs typeface="Arial"/>
              </a:rPr>
              <a:t>Application Demo</a:t>
            </a:r>
          </a:p>
          <a:p>
            <a:pPr marL="285750" indent="-285750">
              <a:buFont typeface="Courier New" panose="02070309020205020404" pitchFamily="49" charset="0"/>
              <a:buChar char="o"/>
            </a:pPr>
            <a:endParaRPr lang="en-US" dirty="0">
              <a:latin typeface="+mj-lt"/>
              <a:cs typeface="Arial"/>
            </a:endParaRPr>
          </a:p>
          <a:p>
            <a:pPr marL="285750" indent="-285750">
              <a:buFont typeface="Courier New" panose="02070309020205020404" pitchFamily="49" charset="0"/>
              <a:buChar char="o"/>
            </a:pPr>
            <a:r>
              <a:rPr lang="en-US" dirty="0">
                <a:latin typeface="+mj-lt"/>
                <a:cs typeface="Arial"/>
              </a:rPr>
              <a:t>Git-hub link</a:t>
            </a:r>
          </a:p>
          <a:p>
            <a:pPr marL="285750" indent="-285750">
              <a:buFont typeface="Courier New" panose="02070309020205020404" pitchFamily="49" charset="0"/>
              <a:buChar char="o"/>
            </a:pPr>
            <a:endParaRPr lang="en-US" dirty="0">
              <a:latin typeface="+mj-lt"/>
              <a:cs typeface="Arial"/>
            </a:endParaRPr>
          </a:p>
          <a:p>
            <a:pPr marL="285750" indent="-285750">
              <a:buFont typeface="Courier New" panose="02070309020205020404" pitchFamily="49" charset="0"/>
              <a:buChar char="o"/>
            </a:pPr>
            <a:r>
              <a:rPr lang="en-US" dirty="0">
                <a:latin typeface="+mj-lt"/>
                <a:cs typeface="Arial"/>
              </a:rPr>
              <a:t>Live Application Demo</a:t>
            </a:r>
          </a:p>
          <a:p>
            <a:pPr marL="285750" indent="-285750">
              <a:buFont typeface="Courier New" panose="02070309020205020404" pitchFamily="49" charset="0"/>
              <a:buChar char="o"/>
            </a:pPr>
            <a:endParaRPr lang="en-US" dirty="0">
              <a:latin typeface="+mj-lt"/>
            </a:endParaRPr>
          </a:p>
        </p:txBody>
      </p:sp>
    </p:spTree>
    <p:extLst>
      <p:ext uri="{BB962C8B-B14F-4D97-AF65-F5344CB8AC3E}">
        <p14:creationId xmlns:p14="http://schemas.microsoft.com/office/powerpoint/2010/main" val="217400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223935" y="91300"/>
            <a:ext cx="11781252" cy="6614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32DC41F-C062-4081-E1F7-29B621DC9F51}"/>
              </a:ext>
            </a:extLst>
          </p:cNvPr>
          <p:cNvSpPr txBox="1"/>
          <p:nvPr/>
        </p:nvSpPr>
        <p:spPr>
          <a:xfrm>
            <a:off x="744116" y="564862"/>
            <a:ext cx="9864790" cy="461665"/>
          </a:xfrm>
          <a:prstGeom prst="rect">
            <a:avLst/>
          </a:prstGeom>
          <a:noFill/>
        </p:spPr>
        <p:txBody>
          <a:bodyPr wrap="square">
            <a:spAutoFit/>
          </a:bodyPr>
          <a:lstStyle/>
          <a:p>
            <a:r>
              <a:rPr lang="en-US" sz="2400" dirty="0">
                <a:latin typeface="Avenir Next LT Pro Light" panose="020B0304020202020204" pitchFamily="34" charset="0"/>
              </a:rPr>
              <a:t>MVP: We have implemented following features as a part of our MVP.</a:t>
            </a:r>
          </a:p>
        </p:txBody>
      </p:sp>
      <p:grpSp>
        <p:nvGrpSpPr>
          <p:cNvPr id="4" name="Group 3">
            <a:extLst>
              <a:ext uri="{FF2B5EF4-FFF2-40B4-BE49-F238E27FC236}">
                <a16:creationId xmlns:a16="http://schemas.microsoft.com/office/drawing/2014/main" id="{2849925A-3F0A-C1C4-0BDA-FBE984E01FE2}"/>
              </a:ext>
            </a:extLst>
          </p:cNvPr>
          <p:cNvGrpSpPr/>
          <p:nvPr/>
        </p:nvGrpSpPr>
        <p:grpSpPr>
          <a:xfrm>
            <a:off x="2386304" y="2219838"/>
            <a:ext cx="2307064" cy="856171"/>
            <a:chOff x="2719078" y="-31230"/>
            <a:chExt cx="2307064" cy="856171"/>
          </a:xfrm>
        </p:grpSpPr>
        <p:sp>
          <p:nvSpPr>
            <p:cNvPr id="6" name="Rectangle: Rounded Corners 5">
              <a:extLst>
                <a:ext uri="{FF2B5EF4-FFF2-40B4-BE49-F238E27FC236}">
                  <a16:creationId xmlns:a16="http://schemas.microsoft.com/office/drawing/2014/main" id="{E1C90BEF-D8E9-ACEB-61E7-969E7E62BE07}"/>
                </a:ext>
              </a:extLst>
            </p:cNvPr>
            <p:cNvSpPr/>
            <p:nvPr/>
          </p:nvSpPr>
          <p:spPr>
            <a:xfrm>
              <a:off x="2719078" y="79447"/>
              <a:ext cx="2307064" cy="745494"/>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9A5FD6D4-7B5C-E2DA-B881-3D1225E57B94}"/>
                </a:ext>
              </a:extLst>
            </p:cNvPr>
            <p:cNvSpPr txBox="1"/>
            <p:nvPr/>
          </p:nvSpPr>
          <p:spPr>
            <a:xfrm>
              <a:off x="2762748" y="-31230"/>
              <a:ext cx="2263394" cy="7018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36576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j-lt"/>
                </a:rPr>
                <a:t>USER REGISTRATION</a:t>
              </a:r>
            </a:p>
          </p:txBody>
        </p:sp>
      </p:grpSp>
      <p:sp>
        <p:nvSpPr>
          <p:cNvPr id="14" name="Rectangle: Rounded Corners 13">
            <a:extLst>
              <a:ext uri="{FF2B5EF4-FFF2-40B4-BE49-F238E27FC236}">
                <a16:creationId xmlns:a16="http://schemas.microsoft.com/office/drawing/2014/main" id="{22A40086-6996-BC1D-A18B-BE3585FD9E76}"/>
              </a:ext>
            </a:extLst>
          </p:cNvPr>
          <p:cNvSpPr/>
          <p:nvPr/>
        </p:nvSpPr>
        <p:spPr>
          <a:xfrm>
            <a:off x="1115786" y="3979875"/>
            <a:ext cx="2216991" cy="470039"/>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vert="horz"/>
          <a:lstStyle/>
          <a:p>
            <a:pPr algn="ctr"/>
            <a:r>
              <a:rPr lang="en-US" dirty="0"/>
              <a:t>SIGN UP</a:t>
            </a:r>
          </a:p>
        </p:txBody>
      </p:sp>
      <p:sp>
        <p:nvSpPr>
          <p:cNvPr id="16" name="Rectangle: Rounded Corners 15">
            <a:extLst>
              <a:ext uri="{FF2B5EF4-FFF2-40B4-BE49-F238E27FC236}">
                <a16:creationId xmlns:a16="http://schemas.microsoft.com/office/drawing/2014/main" id="{64C116E6-50C6-753D-6D17-D35FF731956B}"/>
              </a:ext>
            </a:extLst>
          </p:cNvPr>
          <p:cNvSpPr/>
          <p:nvPr/>
        </p:nvSpPr>
        <p:spPr>
          <a:xfrm>
            <a:off x="3627405" y="3960034"/>
            <a:ext cx="2216991" cy="470039"/>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vert="horz"/>
          <a:lstStyle/>
          <a:p>
            <a:pPr algn="ctr"/>
            <a:r>
              <a:rPr lang="en-US" dirty="0"/>
              <a:t>LOGIN</a:t>
            </a:r>
          </a:p>
        </p:txBody>
      </p:sp>
      <p:grpSp>
        <p:nvGrpSpPr>
          <p:cNvPr id="19" name="Group 18">
            <a:extLst>
              <a:ext uri="{FF2B5EF4-FFF2-40B4-BE49-F238E27FC236}">
                <a16:creationId xmlns:a16="http://schemas.microsoft.com/office/drawing/2014/main" id="{D4D77767-1999-F141-AD83-048B322CAB19}"/>
              </a:ext>
            </a:extLst>
          </p:cNvPr>
          <p:cNvGrpSpPr/>
          <p:nvPr/>
        </p:nvGrpSpPr>
        <p:grpSpPr>
          <a:xfrm>
            <a:off x="7294030" y="1206517"/>
            <a:ext cx="2627415" cy="1080112"/>
            <a:chOff x="2719078" y="-31230"/>
            <a:chExt cx="2307064" cy="856171"/>
          </a:xfrm>
        </p:grpSpPr>
        <p:sp>
          <p:nvSpPr>
            <p:cNvPr id="20" name="Rectangle: Rounded Corners 19">
              <a:extLst>
                <a:ext uri="{FF2B5EF4-FFF2-40B4-BE49-F238E27FC236}">
                  <a16:creationId xmlns:a16="http://schemas.microsoft.com/office/drawing/2014/main" id="{4EBB6014-0559-F659-6E05-CBFEE160855A}"/>
                </a:ext>
              </a:extLst>
            </p:cNvPr>
            <p:cNvSpPr/>
            <p:nvPr/>
          </p:nvSpPr>
          <p:spPr>
            <a:xfrm>
              <a:off x="2719078" y="79447"/>
              <a:ext cx="2307064" cy="745494"/>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1" name="Rectangle: Rounded Corners 4">
              <a:extLst>
                <a:ext uri="{FF2B5EF4-FFF2-40B4-BE49-F238E27FC236}">
                  <a16:creationId xmlns:a16="http://schemas.microsoft.com/office/drawing/2014/main" id="{A0136969-1014-50E3-92EB-751AE736AFD6}"/>
                </a:ext>
              </a:extLst>
            </p:cNvPr>
            <p:cNvSpPr txBox="1"/>
            <p:nvPr/>
          </p:nvSpPr>
          <p:spPr>
            <a:xfrm>
              <a:off x="2762748" y="-31230"/>
              <a:ext cx="2263394" cy="7018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36576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j-lt"/>
                </a:rPr>
                <a:t>HOME PAGE</a:t>
              </a:r>
            </a:p>
          </p:txBody>
        </p:sp>
      </p:grpSp>
      <p:sp>
        <p:nvSpPr>
          <p:cNvPr id="26" name="Rectangle: Rounded Corners 25">
            <a:extLst>
              <a:ext uri="{FF2B5EF4-FFF2-40B4-BE49-F238E27FC236}">
                <a16:creationId xmlns:a16="http://schemas.microsoft.com/office/drawing/2014/main" id="{422A62A7-2570-1C5D-6C79-FE2157A2325E}"/>
              </a:ext>
            </a:extLst>
          </p:cNvPr>
          <p:cNvSpPr/>
          <p:nvPr/>
        </p:nvSpPr>
        <p:spPr>
          <a:xfrm>
            <a:off x="7498634" y="2556788"/>
            <a:ext cx="2216991" cy="470039"/>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vert="horz"/>
          <a:lstStyle/>
          <a:p>
            <a:pPr algn="ctr"/>
            <a:r>
              <a:rPr lang="en-US" dirty="0"/>
              <a:t>FEATURES</a:t>
            </a:r>
          </a:p>
        </p:txBody>
      </p:sp>
      <p:sp>
        <p:nvSpPr>
          <p:cNvPr id="27" name="Rectangle: Rounded Corners 26">
            <a:extLst>
              <a:ext uri="{FF2B5EF4-FFF2-40B4-BE49-F238E27FC236}">
                <a16:creationId xmlns:a16="http://schemas.microsoft.com/office/drawing/2014/main" id="{E4E5E8D0-4C71-9816-E4FB-6D5C28E71727}"/>
              </a:ext>
            </a:extLst>
          </p:cNvPr>
          <p:cNvSpPr/>
          <p:nvPr/>
        </p:nvSpPr>
        <p:spPr>
          <a:xfrm>
            <a:off x="7524769" y="3243964"/>
            <a:ext cx="2216991" cy="470039"/>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vert="horz"/>
          <a:lstStyle/>
          <a:p>
            <a:pPr algn="ctr"/>
            <a:r>
              <a:rPr lang="en-US" dirty="0"/>
              <a:t>CONTACT</a:t>
            </a:r>
          </a:p>
        </p:txBody>
      </p:sp>
      <p:sp>
        <p:nvSpPr>
          <p:cNvPr id="28" name="Rectangle: Rounded Corners 27">
            <a:extLst>
              <a:ext uri="{FF2B5EF4-FFF2-40B4-BE49-F238E27FC236}">
                <a16:creationId xmlns:a16="http://schemas.microsoft.com/office/drawing/2014/main" id="{D211F89A-F8FE-88AF-F5B1-49D47F262372}"/>
              </a:ext>
            </a:extLst>
          </p:cNvPr>
          <p:cNvSpPr/>
          <p:nvPr/>
        </p:nvSpPr>
        <p:spPr>
          <a:xfrm>
            <a:off x="7524769" y="3930645"/>
            <a:ext cx="2216991" cy="470039"/>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vert="horz"/>
          <a:lstStyle/>
          <a:p>
            <a:pPr algn="ctr"/>
            <a:r>
              <a:rPr lang="en-US" dirty="0"/>
              <a:t>ABOUT</a:t>
            </a:r>
          </a:p>
        </p:txBody>
      </p:sp>
      <p:sp>
        <p:nvSpPr>
          <p:cNvPr id="29" name="Rectangle: Rounded Corners 28">
            <a:extLst>
              <a:ext uri="{FF2B5EF4-FFF2-40B4-BE49-F238E27FC236}">
                <a16:creationId xmlns:a16="http://schemas.microsoft.com/office/drawing/2014/main" id="{0689EDB0-15F3-60F2-FE40-E646AA37FE75}"/>
              </a:ext>
            </a:extLst>
          </p:cNvPr>
          <p:cNvSpPr/>
          <p:nvPr/>
        </p:nvSpPr>
        <p:spPr>
          <a:xfrm>
            <a:off x="7524769" y="4601647"/>
            <a:ext cx="2216991" cy="470039"/>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vert="horz"/>
          <a:lstStyle/>
          <a:p>
            <a:pPr algn="ctr"/>
            <a:r>
              <a:rPr lang="en-US" dirty="0"/>
              <a:t>SIGN OUT</a:t>
            </a:r>
          </a:p>
        </p:txBody>
      </p:sp>
      <p:cxnSp>
        <p:nvCxnSpPr>
          <p:cNvPr id="31" name="Straight Arrow Connector 30">
            <a:extLst>
              <a:ext uri="{FF2B5EF4-FFF2-40B4-BE49-F238E27FC236}">
                <a16:creationId xmlns:a16="http://schemas.microsoft.com/office/drawing/2014/main" id="{1E462380-1F4A-06BB-0BA9-79E70A92A9D3}"/>
              </a:ext>
            </a:extLst>
          </p:cNvPr>
          <p:cNvCxnSpPr>
            <a:cxnSpLocks/>
          </p:cNvCxnSpPr>
          <p:nvPr/>
        </p:nvCxnSpPr>
        <p:spPr>
          <a:xfrm flipH="1">
            <a:off x="2370229" y="3032339"/>
            <a:ext cx="1109862" cy="91924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EF8E40-5196-830E-FC20-52721AC9115C}"/>
              </a:ext>
            </a:extLst>
          </p:cNvPr>
          <p:cNvCxnSpPr>
            <a:cxnSpLocks/>
            <a:stCxn id="6" idx="2"/>
          </p:cNvCxnSpPr>
          <p:nvPr/>
        </p:nvCxnSpPr>
        <p:spPr>
          <a:xfrm>
            <a:off x="3539836" y="3076009"/>
            <a:ext cx="1153532" cy="80868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F7ED461-49D5-DC9A-64DD-878F47D92534}"/>
              </a:ext>
            </a:extLst>
          </p:cNvPr>
          <p:cNvSpPr txBox="1"/>
          <p:nvPr/>
        </p:nvSpPr>
        <p:spPr>
          <a:xfrm flipH="1">
            <a:off x="1108827" y="5552737"/>
            <a:ext cx="8990126" cy="923330"/>
          </a:xfrm>
          <a:prstGeom prst="rect">
            <a:avLst/>
          </a:prstGeom>
          <a:noFill/>
        </p:spPr>
        <p:txBody>
          <a:bodyPr wrap="square" rtlCol="0">
            <a:spAutoFit/>
          </a:bodyPr>
          <a:lstStyle/>
          <a:p>
            <a:pPr>
              <a:buChar char="•"/>
            </a:pPr>
            <a:r>
              <a:rPr lang="en-US" sz="1800" dirty="0">
                <a:latin typeface="Avenir Next LT Pro Light" panose="020B0304020202020204" pitchFamily="34" charset="0"/>
                <a:cs typeface="Arial"/>
              </a:rPr>
              <a:t> Display all the features on the home screen of the Application</a:t>
            </a:r>
          </a:p>
          <a:p>
            <a:endParaRPr lang="en-US" sz="1800" dirty="0">
              <a:latin typeface="Avenir Next LT Pro Light" panose="020B0304020202020204" pitchFamily="34" charset="0"/>
              <a:cs typeface="Arial"/>
            </a:endParaRPr>
          </a:p>
          <a:p>
            <a:pPr>
              <a:buChar char="•"/>
            </a:pPr>
            <a:r>
              <a:rPr lang="en-US" sz="1800" dirty="0">
                <a:latin typeface="Avenir Next LT Pro Light" panose="020B0304020202020204" pitchFamily="34" charset="0"/>
                <a:cs typeface="Arial"/>
              </a:rPr>
              <a:t> Implement a particular feature called Maintenance Calorie Calculator using API.</a:t>
            </a:r>
            <a:endParaRPr lang="en-US" dirty="0">
              <a:latin typeface="Avenir Next LT Pro Light" panose="020B0304020202020204" pitchFamily="34" charset="0"/>
            </a:endParaRPr>
          </a:p>
        </p:txBody>
      </p:sp>
    </p:spTree>
    <p:extLst>
      <p:ext uri="{BB962C8B-B14F-4D97-AF65-F5344CB8AC3E}">
        <p14:creationId xmlns:p14="http://schemas.microsoft.com/office/powerpoint/2010/main" val="328139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E4F24A1-3552-6493-E769-B8FC6B5DC36F}"/>
              </a:ext>
            </a:extLst>
          </p:cNvPr>
          <p:cNvSpPr txBox="1"/>
          <p:nvPr/>
        </p:nvSpPr>
        <p:spPr>
          <a:xfrm>
            <a:off x="111161" y="217189"/>
            <a:ext cx="4693298" cy="707886"/>
          </a:xfrm>
          <a:prstGeom prst="rect">
            <a:avLst/>
          </a:prstGeom>
          <a:noFill/>
        </p:spPr>
        <p:txBody>
          <a:bodyPr wrap="square">
            <a:spAutoFit/>
          </a:bodyPr>
          <a:lstStyle/>
          <a:p>
            <a:pPr algn="ctr"/>
            <a:r>
              <a:rPr lang="en-US" sz="4000" b="1">
                <a:latin typeface="+mj-lt"/>
              </a:rPr>
              <a:t>TECHNOLOGIES</a:t>
            </a:r>
          </a:p>
        </p:txBody>
      </p:sp>
      <p:pic>
        <p:nvPicPr>
          <p:cNvPr id="12" name="Picture 11">
            <a:extLst>
              <a:ext uri="{FF2B5EF4-FFF2-40B4-BE49-F238E27FC236}">
                <a16:creationId xmlns:a16="http://schemas.microsoft.com/office/drawing/2014/main" id="{88D437E0-DC65-5CF3-D314-3E7BB46E6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71" y="925075"/>
            <a:ext cx="11464413" cy="5638800"/>
          </a:xfrm>
          <a:prstGeom prst="rect">
            <a:avLst/>
          </a:prstGeom>
        </p:spPr>
      </p:pic>
    </p:spTree>
    <p:extLst>
      <p:ext uri="{BB962C8B-B14F-4D97-AF65-F5344CB8AC3E}">
        <p14:creationId xmlns:p14="http://schemas.microsoft.com/office/powerpoint/2010/main" val="270058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5E2CB488-1AC3-F350-C30E-138FEDC9B5E3}"/>
              </a:ext>
            </a:extLst>
          </p:cNvPr>
          <p:cNvPicPr>
            <a:picLocks noChangeAspect="1"/>
          </p:cNvPicPr>
          <p:nvPr/>
        </p:nvPicPr>
        <p:blipFill rotWithShape="1">
          <a:blip r:embed="rId3"/>
          <a:srcRect t="19048" r="5630"/>
          <a:stretch/>
        </p:blipFill>
        <p:spPr>
          <a:xfrm>
            <a:off x="4438130" y="1052051"/>
            <a:ext cx="7753870" cy="556042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809136"/>
            <a:ext cx="5565060" cy="3401961"/>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983229" y="2948010"/>
            <a:ext cx="4581831" cy="961979"/>
          </a:xfrm>
        </p:spPr>
        <p:txBody>
          <a:bodyPr/>
          <a:lstStyle/>
          <a:p>
            <a:r>
              <a:rPr lang="en-US" sz="4800" dirty="0">
                <a:solidFill>
                  <a:schemeClr val="tx1"/>
                </a:solidFill>
              </a:rPr>
              <a:t>DIAGRAMS</a:t>
            </a:r>
          </a:p>
        </p:txBody>
      </p:sp>
    </p:spTree>
    <p:extLst>
      <p:ext uri="{BB962C8B-B14F-4D97-AF65-F5344CB8AC3E}">
        <p14:creationId xmlns:p14="http://schemas.microsoft.com/office/powerpoint/2010/main" val="181344666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3398760" y="842074"/>
            <a:ext cx="5394480" cy="657883"/>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2800" noProof="0" dirty="0">
                <a:solidFill>
                  <a:schemeClr val="tx1"/>
                </a:solidFill>
              </a:rPr>
              <a:t>ARCHITECTURAL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23</a:t>
            </a:fld>
            <a:endParaRPr lang="en-US" dirty="0"/>
          </a:p>
        </p:txBody>
      </p:sp>
      <p:pic>
        <p:nvPicPr>
          <p:cNvPr id="12" name="Picture 11" descr="Diagram&#10;&#10;Description automatically generated">
            <a:extLst>
              <a:ext uri="{FF2B5EF4-FFF2-40B4-BE49-F238E27FC236}">
                <a16:creationId xmlns:a16="http://schemas.microsoft.com/office/drawing/2014/main" id="{4C454B83-3666-D8D7-0C8A-8A6B8882EA62}"/>
              </a:ext>
            </a:extLst>
          </p:cNvPr>
          <p:cNvPicPr>
            <a:picLocks noChangeAspect="1"/>
          </p:cNvPicPr>
          <p:nvPr/>
        </p:nvPicPr>
        <p:blipFill>
          <a:blip r:embed="rId2"/>
          <a:stretch>
            <a:fillRect/>
          </a:stretch>
        </p:blipFill>
        <p:spPr>
          <a:xfrm>
            <a:off x="416524" y="2380110"/>
            <a:ext cx="11358952" cy="3096086"/>
          </a:xfrm>
          <a:prstGeom prst="rect">
            <a:avLst/>
          </a:prstGeom>
        </p:spPr>
      </p:pic>
    </p:spTree>
    <p:extLst>
      <p:ext uri="{BB962C8B-B14F-4D97-AF65-F5344CB8AC3E}">
        <p14:creationId xmlns:p14="http://schemas.microsoft.com/office/powerpoint/2010/main" val="1355698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4130040" y="735180"/>
            <a:ext cx="4282440" cy="609162"/>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noProof="0" dirty="0">
                <a:solidFill>
                  <a:schemeClr val="tx1"/>
                </a:solidFill>
              </a:rPr>
              <a:t>SEQUENTIAL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24</a:t>
            </a:fld>
            <a:endParaRPr lang="en-US" dirty="0"/>
          </a:p>
        </p:txBody>
      </p:sp>
      <p:pic>
        <p:nvPicPr>
          <p:cNvPr id="2" name="Picture 1" descr="Diagram&#10;&#10;Description automatically generated">
            <a:extLst>
              <a:ext uri="{FF2B5EF4-FFF2-40B4-BE49-F238E27FC236}">
                <a16:creationId xmlns:a16="http://schemas.microsoft.com/office/drawing/2014/main" id="{81A102C5-DFE0-F8EE-0576-19AD359A2F20}"/>
              </a:ext>
            </a:extLst>
          </p:cNvPr>
          <p:cNvPicPr>
            <a:picLocks noChangeAspect="1"/>
          </p:cNvPicPr>
          <p:nvPr/>
        </p:nvPicPr>
        <p:blipFill>
          <a:blip r:embed="rId2"/>
          <a:stretch>
            <a:fillRect/>
          </a:stretch>
        </p:blipFill>
        <p:spPr>
          <a:xfrm>
            <a:off x="669984" y="2163612"/>
            <a:ext cx="10852031" cy="4375300"/>
          </a:xfrm>
          <a:prstGeom prst="rect">
            <a:avLst/>
          </a:prstGeom>
        </p:spPr>
      </p:pic>
    </p:spTree>
    <p:extLst>
      <p:ext uri="{BB962C8B-B14F-4D97-AF65-F5344CB8AC3E}">
        <p14:creationId xmlns:p14="http://schemas.microsoft.com/office/powerpoint/2010/main" val="2169734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2714674" y="811380"/>
            <a:ext cx="7029094" cy="609162"/>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noProof="0" dirty="0">
                <a:solidFill>
                  <a:schemeClr val="tx1"/>
                </a:solidFill>
              </a:rPr>
              <a:t>CLASS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25</a:t>
            </a:fld>
            <a:endParaRPr lang="en-US" dirty="0"/>
          </a:p>
        </p:txBody>
      </p:sp>
      <p:pic>
        <p:nvPicPr>
          <p:cNvPr id="3" name="Picture 2" descr="Diagram&#10;&#10;Description automatically generated">
            <a:extLst>
              <a:ext uri="{FF2B5EF4-FFF2-40B4-BE49-F238E27FC236}">
                <a16:creationId xmlns:a16="http://schemas.microsoft.com/office/drawing/2014/main" id="{315CE68E-96DB-D0A8-0D3C-EC53436E70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544" y="1538175"/>
            <a:ext cx="10628376" cy="4991234"/>
          </a:xfrm>
          <a:prstGeom prst="rect">
            <a:avLst/>
          </a:prstGeom>
        </p:spPr>
      </p:pic>
      <p:sp>
        <p:nvSpPr>
          <p:cNvPr id="4" name="Rectangle 3">
            <a:extLst>
              <a:ext uri="{FF2B5EF4-FFF2-40B4-BE49-F238E27FC236}">
                <a16:creationId xmlns:a16="http://schemas.microsoft.com/office/drawing/2014/main" id="{E818380C-686A-1F79-669D-4D13B670502B}"/>
              </a:ext>
            </a:extLst>
          </p:cNvPr>
          <p:cNvSpPr/>
          <p:nvPr/>
        </p:nvSpPr>
        <p:spPr>
          <a:xfrm>
            <a:off x="3219061" y="2034073"/>
            <a:ext cx="1735494" cy="37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DE0BA58-CADF-9D18-B9FC-7CC7F44402EC}"/>
              </a:ext>
            </a:extLst>
          </p:cNvPr>
          <p:cNvCxnSpPr/>
          <p:nvPr/>
        </p:nvCxnSpPr>
        <p:spPr>
          <a:xfrm>
            <a:off x="3219061" y="3760237"/>
            <a:ext cx="143691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E8F3C70-BE69-551E-94CD-3A43CA5CF33A}"/>
              </a:ext>
            </a:extLst>
          </p:cNvPr>
          <p:cNvSpPr/>
          <p:nvPr/>
        </p:nvSpPr>
        <p:spPr>
          <a:xfrm>
            <a:off x="4749282" y="1651518"/>
            <a:ext cx="2174032" cy="115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825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3398760" y="497851"/>
            <a:ext cx="5394480" cy="657883"/>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2800" dirty="0">
                <a:solidFill>
                  <a:schemeClr val="tx1"/>
                </a:solidFill>
              </a:rPr>
              <a:t>DATA F</a:t>
            </a:r>
            <a:r>
              <a:rPr lang="en-US" sz="2800" noProof="0" dirty="0">
                <a:solidFill>
                  <a:schemeClr val="tx1"/>
                </a:solidFill>
              </a:rPr>
              <a:t>LOW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26</a:t>
            </a:fld>
            <a:endParaRPr lang="en-US" dirty="0"/>
          </a:p>
        </p:txBody>
      </p:sp>
      <p:pic>
        <p:nvPicPr>
          <p:cNvPr id="2" name="Picture 1">
            <a:extLst>
              <a:ext uri="{FF2B5EF4-FFF2-40B4-BE49-F238E27FC236}">
                <a16:creationId xmlns:a16="http://schemas.microsoft.com/office/drawing/2014/main" id="{F9F82176-D93C-A533-1E90-D9FDD9856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110" y="1497992"/>
            <a:ext cx="8514735" cy="5036669"/>
          </a:xfrm>
          <a:prstGeom prst="rect">
            <a:avLst/>
          </a:prstGeom>
          <a:ln>
            <a:solidFill>
              <a:schemeClr val="tx1"/>
            </a:solidFill>
          </a:ln>
        </p:spPr>
      </p:pic>
    </p:spTree>
    <p:extLst>
      <p:ext uri="{BB962C8B-B14F-4D97-AF65-F5344CB8AC3E}">
        <p14:creationId xmlns:p14="http://schemas.microsoft.com/office/powerpoint/2010/main" val="1520478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57" b="7433"/>
          <a:stretch/>
        </p:blipFill>
        <p:spPr>
          <a:xfrm>
            <a:off x="2032389" y="1240151"/>
            <a:ext cx="7564992" cy="4813476"/>
          </a:xfrm>
          <a:prstGeom prst="rect">
            <a:avLst/>
          </a:prstGeom>
        </p:spPr>
      </p:pic>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58302" y="1063170"/>
            <a:ext cx="10875396" cy="536313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284CED-A6F4-79CB-71A5-EE9A654ECD49}"/>
              </a:ext>
            </a:extLst>
          </p:cNvPr>
          <p:cNvSpPr txBox="1"/>
          <p:nvPr/>
        </p:nvSpPr>
        <p:spPr>
          <a:xfrm flipH="1">
            <a:off x="2401995" y="303289"/>
            <a:ext cx="7564990" cy="461665"/>
          </a:xfrm>
          <a:prstGeom prst="rect">
            <a:avLst/>
          </a:prstGeom>
          <a:noFill/>
          <a:ln>
            <a:solidFill>
              <a:schemeClr val="accent6">
                <a:lumMod val="50000"/>
                <a:lumOff val="50000"/>
              </a:schemeClr>
            </a:solidFill>
          </a:ln>
        </p:spPr>
        <p:txBody>
          <a:bodyPr wrap="square" lIns="91440" tIns="45720" rIns="91440" bIns="45720" rtlCol="0" anchor="t">
            <a:spAutoFit/>
          </a:bodyPr>
          <a:lstStyle/>
          <a:p>
            <a:pPr algn="ctr"/>
            <a:r>
              <a:rPr lang="en-US" sz="2400" dirty="0">
                <a:latin typeface="+mj-lt"/>
              </a:rPr>
              <a:t>USER SEQUENCE DIAGRAM FOR NEW USER</a:t>
            </a:r>
          </a:p>
        </p:txBody>
      </p:sp>
    </p:spTree>
    <p:extLst>
      <p:ext uri="{BB962C8B-B14F-4D97-AF65-F5344CB8AC3E}">
        <p14:creationId xmlns:p14="http://schemas.microsoft.com/office/powerpoint/2010/main" val="4074560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85" b="7074"/>
          <a:stretch/>
        </p:blipFill>
        <p:spPr>
          <a:xfrm>
            <a:off x="2356824" y="1249808"/>
            <a:ext cx="7851992" cy="5021921"/>
          </a:xfrm>
          <a:prstGeom prst="rect">
            <a:avLst/>
          </a:prstGeom>
        </p:spPr>
      </p:pic>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746331" y="1054074"/>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284CED-A6F4-79CB-71A5-EE9A654ECD49}"/>
              </a:ext>
            </a:extLst>
          </p:cNvPr>
          <p:cNvSpPr txBox="1"/>
          <p:nvPr/>
        </p:nvSpPr>
        <p:spPr>
          <a:xfrm flipH="1">
            <a:off x="2575598" y="296205"/>
            <a:ext cx="7414443" cy="461665"/>
          </a:xfrm>
          <a:prstGeom prst="rect">
            <a:avLst/>
          </a:prstGeom>
          <a:noFill/>
          <a:ln>
            <a:solidFill>
              <a:schemeClr val="accent6">
                <a:lumMod val="50000"/>
                <a:lumOff val="50000"/>
              </a:schemeClr>
            </a:solidFill>
          </a:ln>
        </p:spPr>
        <p:txBody>
          <a:bodyPr wrap="square" lIns="91440" tIns="45720" rIns="91440" bIns="45720" rtlCol="0" anchor="t">
            <a:spAutoFit/>
          </a:bodyPr>
          <a:lstStyle/>
          <a:p>
            <a:pPr algn="ctr"/>
            <a:r>
              <a:rPr lang="en-US" sz="2400" dirty="0">
                <a:latin typeface="+mj-lt"/>
              </a:rPr>
              <a:t>USER SEQUENCE DIAGRAM FOR EXISTING USER</a:t>
            </a:r>
          </a:p>
        </p:txBody>
      </p:sp>
    </p:spTree>
    <p:extLst>
      <p:ext uri="{BB962C8B-B14F-4D97-AF65-F5344CB8AC3E}">
        <p14:creationId xmlns:p14="http://schemas.microsoft.com/office/powerpoint/2010/main" val="84111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3008671" y="76200"/>
            <a:ext cx="9156847"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1" y="2035277"/>
            <a:ext cx="7020233" cy="3297429"/>
          </a:xfrm>
          <a:prstGeom prst="rect">
            <a:avLst/>
          </a:prstGeom>
          <a:solidFill>
            <a:srgbClr val="8FB5BE">
              <a:alpha val="45098"/>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2179" y="2474669"/>
            <a:ext cx="7431287" cy="1458235"/>
          </a:xfrm>
        </p:spPr>
        <p:txBody>
          <a:bodyPr/>
          <a:lstStyle/>
          <a:p>
            <a:r>
              <a:rPr lang="en-US" sz="5400" dirty="0">
                <a:solidFill>
                  <a:schemeClr val="tx1"/>
                </a:solidFill>
                <a:latin typeface="+mj-lt"/>
              </a:rPr>
              <a:t>SPRINT 4 RECAP</a:t>
            </a:r>
            <a:endParaRPr lang="en-US" sz="5400" dirty="0">
              <a:solidFill>
                <a:schemeClr val="tx1"/>
              </a:solidFill>
            </a:endParaRPr>
          </a:p>
        </p:txBody>
      </p:sp>
    </p:spTree>
    <p:extLst>
      <p:ext uri="{BB962C8B-B14F-4D97-AF65-F5344CB8AC3E}">
        <p14:creationId xmlns:p14="http://schemas.microsoft.com/office/powerpoint/2010/main" val="422431100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3032594" y="2189748"/>
            <a:ext cx="6379520" cy="1847896"/>
          </a:xfrm>
          <a:ln w="28575">
            <a:solidFill>
              <a:schemeClr val="bg1"/>
            </a:solidFill>
          </a:ln>
        </p:spPr>
        <p:txBody>
          <a:bodyPr/>
          <a:lstStyle/>
          <a:p>
            <a:r>
              <a:rPr lang="en-US" sz="4400"/>
              <a:t>Meet the team</a:t>
            </a:r>
          </a:p>
        </p:txBody>
      </p:sp>
      <p:pic>
        <p:nvPicPr>
          <p:cNvPr id="7" name="Picture 6" descr="White honeycomb">
            <a:extLst>
              <a:ext uri="{FF2B5EF4-FFF2-40B4-BE49-F238E27FC236}">
                <a16:creationId xmlns:a16="http://schemas.microsoft.com/office/drawing/2014/main" id="{95E37B5B-FE02-21DC-317E-8FDA9B3AE005}"/>
              </a:ext>
            </a:extLst>
          </p:cNvPr>
          <p:cNvPicPr>
            <a:picLocks noChangeAspect="1"/>
          </p:cNvPicPr>
          <p:nvPr/>
        </p:nvPicPr>
        <p:blipFill>
          <a:blip r:embed="rId2"/>
          <a:stretch>
            <a:fillRect/>
          </a:stretch>
        </p:blipFill>
        <p:spPr>
          <a:xfrm>
            <a:off x="0" y="0"/>
            <a:ext cx="12190731" cy="6858000"/>
          </a:xfrm>
          <a:prstGeom prst="rect">
            <a:avLst/>
          </a:prstGeom>
        </p:spPr>
      </p:pic>
      <p:graphicFrame>
        <p:nvGraphicFramePr>
          <p:cNvPr id="14" name="Diagram 13">
            <a:extLst>
              <a:ext uri="{FF2B5EF4-FFF2-40B4-BE49-F238E27FC236}">
                <a16:creationId xmlns:a16="http://schemas.microsoft.com/office/drawing/2014/main" id="{F735E7EA-EA7D-5A40-B3D7-2999AC5E7E38}"/>
              </a:ext>
            </a:extLst>
          </p:cNvPr>
          <p:cNvGraphicFramePr/>
          <p:nvPr>
            <p:extLst>
              <p:ext uri="{D42A27DB-BD31-4B8C-83A1-F6EECF244321}">
                <p14:modId xmlns:p14="http://schemas.microsoft.com/office/powerpoint/2010/main" val="2235921198"/>
              </p:ext>
            </p:extLst>
          </p:nvPr>
        </p:nvGraphicFramePr>
        <p:xfrm>
          <a:off x="4100278" y="1871439"/>
          <a:ext cx="4098564" cy="4159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8EF58439-A99B-05A0-03EA-CF191AA1D843}"/>
              </a:ext>
            </a:extLst>
          </p:cNvPr>
          <p:cNvGraphicFramePr/>
          <p:nvPr>
            <p:extLst>
              <p:ext uri="{D42A27DB-BD31-4B8C-83A1-F6EECF244321}">
                <p14:modId xmlns:p14="http://schemas.microsoft.com/office/powerpoint/2010/main" val="1024862230"/>
              </p:ext>
            </p:extLst>
          </p:nvPr>
        </p:nvGraphicFramePr>
        <p:xfrm>
          <a:off x="69051" y="1871438"/>
          <a:ext cx="4098565" cy="40701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5" name="Picture Placeholder 14">
            <a:extLst>
              <a:ext uri="{FF2B5EF4-FFF2-40B4-BE49-F238E27FC236}">
                <a16:creationId xmlns:a16="http://schemas.microsoft.com/office/drawing/2014/main" id="{C7A88E7D-69BF-DEFD-A3AF-7F9702311783}"/>
              </a:ext>
            </a:extLst>
          </p:cNvPr>
          <p:cNvGraphicFramePr>
            <a:graphicFrameLocks noGrp="1"/>
          </p:cNvGraphicFramePr>
          <p:nvPr>
            <p:ph type="pic" sz="quarter" idx="14"/>
            <p:extLst>
              <p:ext uri="{D42A27DB-BD31-4B8C-83A1-F6EECF244321}">
                <p14:modId xmlns:p14="http://schemas.microsoft.com/office/powerpoint/2010/main" val="3722504954"/>
              </p:ext>
            </p:extLst>
          </p:nvPr>
        </p:nvGraphicFramePr>
        <p:xfrm>
          <a:off x="8184231" y="1860101"/>
          <a:ext cx="4001630" cy="407015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 name="TextBox 1">
            <a:extLst>
              <a:ext uri="{FF2B5EF4-FFF2-40B4-BE49-F238E27FC236}">
                <a16:creationId xmlns:a16="http://schemas.microsoft.com/office/drawing/2014/main" id="{FFE92AEF-D207-4A31-3F93-DC9EBCF9DDA2}"/>
              </a:ext>
            </a:extLst>
          </p:cNvPr>
          <p:cNvSpPr txBox="1"/>
          <p:nvPr/>
        </p:nvSpPr>
        <p:spPr>
          <a:xfrm flipH="1">
            <a:off x="3397392" y="578115"/>
            <a:ext cx="4896619" cy="707886"/>
          </a:xfrm>
          <a:prstGeom prst="rect">
            <a:avLst/>
          </a:prstGeom>
          <a:noFill/>
          <a:ln>
            <a:solidFill>
              <a:schemeClr val="tx1"/>
            </a:solidFill>
          </a:ln>
        </p:spPr>
        <p:txBody>
          <a:bodyPr wrap="square" rtlCol="0">
            <a:spAutoFit/>
          </a:bodyPr>
          <a:lstStyle/>
          <a:p>
            <a:pPr algn="ctr"/>
            <a:r>
              <a:rPr lang="en-US" sz="4000" dirty="0"/>
              <a:t>MEET THE TEAM</a:t>
            </a:r>
          </a:p>
        </p:txBody>
      </p:sp>
      <p:sp>
        <p:nvSpPr>
          <p:cNvPr id="3" name="TextBox 2">
            <a:extLst>
              <a:ext uri="{FF2B5EF4-FFF2-40B4-BE49-F238E27FC236}">
                <a16:creationId xmlns:a16="http://schemas.microsoft.com/office/drawing/2014/main" id="{E90033B9-96F8-9488-0238-16B5764F3D0D}"/>
              </a:ext>
            </a:extLst>
          </p:cNvPr>
          <p:cNvSpPr txBox="1"/>
          <p:nvPr/>
        </p:nvSpPr>
        <p:spPr>
          <a:xfrm>
            <a:off x="587828" y="6030463"/>
            <a:ext cx="3237722" cy="369332"/>
          </a:xfrm>
          <a:prstGeom prst="rect">
            <a:avLst/>
          </a:prstGeom>
          <a:noFill/>
        </p:spPr>
        <p:txBody>
          <a:bodyPr wrap="square" rtlCol="0">
            <a:spAutoFit/>
          </a:bodyPr>
          <a:lstStyle/>
          <a:p>
            <a:pPr algn="ctr"/>
            <a:r>
              <a:rPr lang="en-US" dirty="0"/>
              <a:t>BACKEND  DEVELOPER 1</a:t>
            </a:r>
          </a:p>
        </p:txBody>
      </p:sp>
      <p:sp>
        <p:nvSpPr>
          <p:cNvPr id="4" name="TextBox 3">
            <a:extLst>
              <a:ext uri="{FF2B5EF4-FFF2-40B4-BE49-F238E27FC236}">
                <a16:creationId xmlns:a16="http://schemas.microsoft.com/office/drawing/2014/main" id="{1705F9F0-837F-1845-7E81-9F84EA113345}"/>
              </a:ext>
            </a:extLst>
          </p:cNvPr>
          <p:cNvSpPr txBox="1"/>
          <p:nvPr/>
        </p:nvSpPr>
        <p:spPr>
          <a:xfrm>
            <a:off x="4603493" y="6030463"/>
            <a:ext cx="3237722" cy="369332"/>
          </a:xfrm>
          <a:prstGeom prst="rect">
            <a:avLst/>
          </a:prstGeom>
          <a:noFill/>
        </p:spPr>
        <p:txBody>
          <a:bodyPr wrap="square" rtlCol="0">
            <a:spAutoFit/>
          </a:bodyPr>
          <a:lstStyle/>
          <a:p>
            <a:pPr algn="ctr"/>
            <a:r>
              <a:rPr lang="en-US" dirty="0"/>
              <a:t>BACKEND  DEVELOPER 2</a:t>
            </a:r>
          </a:p>
        </p:txBody>
      </p:sp>
      <p:sp>
        <p:nvSpPr>
          <p:cNvPr id="5" name="TextBox 4">
            <a:extLst>
              <a:ext uri="{FF2B5EF4-FFF2-40B4-BE49-F238E27FC236}">
                <a16:creationId xmlns:a16="http://schemas.microsoft.com/office/drawing/2014/main" id="{52C60506-2800-6176-0BC7-AEAD4C035380}"/>
              </a:ext>
            </a:extLst>
          </p:cNvPr>
          <p:cNvSpPr txBox="1"/>
          <p:nvPr/>
        </p:nvSpPr>
        <p:spPr>
          <a:xfrm>
            <a:off x="8573490" y="5941591"/>
            <a:ext cx="3237722" cy="369332"/>
          </a:xfrm>
          <a:prstGeom prst="rect">
            <a:avLst/>
          </a:prstGeom>
          <a:noFill/>
        </p:spPr>
        <p:txBody>
          <a:bodyPr wrap="square" rtlCol="0">
            <a:spAutoFit/>
          </a:bodyPr>
          <a:lstStyle/>
          <a:p>
            <a:pPr algn="ctr"/>
            <a:r>
              <a:rPr lang="en-US" dirty="0"/>
              <a:t>QA/TESTER</a:t>
            </a:r>
          </a:p>
        </p:txBody>
      </p:sp>
    </p:spTree>
    <p:extLst>
      <p:ext uri="{BB962C8B-B14F-4D97-AF65-F5344CB8AC3E}">
        <p14:creationId xmlns:p14="http://schemas.microsoft.com/office/powerpoint/2010/main" val="3944407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4" name="TextBox 1">
            <a:extLst>
              <a:ext uri="{FF2B5EF4-FFF2-40B4-BE49-F238E27FC236}">
                <a16:creationId xmlns:a16="http://schemas.microsoft.com/office/drawing/2014/main" id="{52E0A1C9-12AF-679E-D7E4-30AC9CF79D87}"/>
              </a:ext>
            </a:extLst>
          </p:cNvPr>
          <p:cNvGraphicFramePr/>
          <p:nvPr>
            <p:extLst>
              <p:ext uri="{D42A27DB-BD31-4B8C-83A1-F6EECF244321}">
                <p14:modId xmlns:p14="http://schemas.microsoft.com/office/powerpoint/2010/main" val="3332562316"/>
              </p:ext>
            </p:extLst>
          </p:nvPr>
        </p:nvGraphicFramePr>
        <p:xfrm>
          <a:off x="747253" y="1866297"/>
          <a:ext cx="10717159" cy="3747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a:extLst>
              <a:ext uri="{FF2B5EF4-FFF2-40B4-BE49-F238E27FC236}">
                <a16:creationId xmlns:a16="http://schemas.microsoft.com/office/drawing/2014/main" id="{C1284CED-A6F4-79CB-71A5-EE9A654ECD49}"/>
              </a:ext>
            </a:extLst>
          </p:cNvPr>
          <p:cNvSpPr txBox="1"/>
          <p:nvPr/>
        </p:nvSpPr>
        <p:spPr>
          <a:xfrm flipH="1">
            <a:off x="4205317" y="987352"/>
            <a:ext cx="2923069" cy="523220"/>
          </a:xfrm>
          <a:prstGeom prst="rect">
            <a:avLst/>
          </a:prstGeom>
          <a:noFill/>
          <a:ln>
            <a:solidFill>
              <a:schemeClr val="accent6">
                <a:lumMod val="50000"/>
                <a:lumOff val="50000"/>
              </a:schemeClr>
            </a:solidFill>
          </a:ln>
        </p:spPr>
        <p:txBody>
          <a:bodyPr wrap="square" lIns="91440" tIns="45720" rIns="91440" bIns="45720" rtlCol="0" anchor="t">
            <a:spAutoFit/>
          </a:bodyPr>
          <a:lstStyle/>
          <a:p>
            <a:r>
              <a:rPr lang="en-US" sz="2800" dirty="0">
                <a:latin typeface="+mj-lt"/>
              </a:rPr>
              <a:t>SPRINT 4 RECAP</a:t>
            </a:r>
          </a:p>
        </p:txBody>
      </p:sp>
    </p:spTree>
    <p:extLst>
      <p:ext uri="{BB962C8B-B14F-4D97-AF65-F5344CB8AC3E}">
        <p14:creationId xmlns:p14="http://schemas.microsoft.com/office/powerpoint/2010/main" val="4138436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690978"/>
            <a:ext cx="5541687" cy="1476039"/>
          </a:xfrm>
        </p:spPr>
        <p:txBody>
          <a:bodyPr/>
          <a:lstStyle/>
          <a:p>
            <a:r>
              <a:rPr lang="en-US" sz="5400" dirty="0">
                <a:solidFill>
                  <a:schemeClr val="tx1"/>
                </a:solidFill>
                <a:latin typeface="+mj-lt"/>
              </a:rPr>
              <a:t>PRODUCT </a:t>
            </a:r>
            <a:br>
              <a:rPr lang="en-US" sz="5400" dirty="0">
                <a:solidFill>
                  <a:schemeClr val="tx1"/>
                </a:solidFill>
                <a:latin typeface="+mj-lt"/>
              </a:rPr>
            </a:br>
            <a:r>
              <a:rPr lang="en-US" sz="5400" dirty="0">
                <a:solidFill>
                  <a:schemeClr val="tx1"/>
                </a:solidFill>
                <a:latin typeface="+mj-lt"/>
              </a:rPr>
              <a:t>BACKLOG</a:t>
            </a:r>
            <a:endParaRPr lang="en-US" sz="5400" dirty="0">
              <a:solidFill>
                <a:schemeClr val="tx1"/>
              </a:solidFill>
            </a:endParaRPr>
          </a:p>
        </p:txBody>
      </p:sp>
    </p:spTree>
    <p:extLst>
      <p:ext uri="{BB962C8B-B14F-4D97-AF65-F5344CB8AC3E}">
        <p14:creationId xmlns:p14="http://schemas.microsoft.com/office/powerpoint/2010/main" val="417952558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2565FC-AFB3-BAA3-693E-867B25C1DAF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01E57C7-F03D-E1F2-ADEC-1B8CBE9B11E0}"/>
              </a:ext>
            </a:extLst>
          </p:cNvPr>
          <p:cNvSpPr txBox="1"/>
          <p:nvPr/>
        </p:nvSpPr>
        <p:spPr>
          <a:xfrm>
            <a:off x="211463" y="219380"/>
            <a:ext cx="43209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Sprint5 backlog</a:t>
            </a:r>
          </a:p>
        </p:txBody>
      </p:sp>
      <p:graphicFrame>
        <p:nvGraphicFramePr>
          <p:cNvPr id="7" name="Table 6">
            <a:extLst>
              <a:ext uri="{FF2B5EF4-FFF2-40B4-BE49-F238E27FC236}">
                <a16:creationId xmlns:a16="http://schemas.microsoft.com/office/drawing/2014/main" id="{CBDC2C08-B059-E532-8159-F417B73932D9}"/>
              </a:ext>
            </a:extLst>
          </p:cNvPr>
          <p:cNvGraphicFramePr>
            <a:graphicFrameLocks noGrp="1"/>
          </p:cNvGraphicFramePr>
          <p:nvPr>
            <p:extLst>
              <p:ext uri="{D42A27DB-BD31-4B8C-83A1-F6EECF244321}">
                <p14:modId xmlns:p14="http://schemas.microsoft.com/office/powerpoint/2010/main" val="685424203"/>
              </p:ext>
            </p:extLst>
          </p:nvPr>
        </p:nvGraphicFramePr>
        <p:xfrm>
          <a:off x="641022" y="1442302"/>
          <a:ext cx="11189616" cy="4628559"/>
        </p:xfrm>
        <a:graphic>
          <a:graphicData uri="http://schemas.openxmlformats.org/drawingml/2006/table">
            <a:tbl>
              <a:tblPr/>
              <a:tblGrid>
                <a:gridCol w="1343787">
                  <a:extLst>
                    <a:ext uri="{9D8B030D-6E8A-4147-A177-3AD203B41FA5}">
                      <a16:colId xmlns:a16="http://schemas.microsoft.com/office/drawing/2014/main" val="880125883"/>
                    </a:ext>
                  </a:extLst>
                </a:gridCol>
                <a:gridCol w="1472998">
                  <a:extLst>
                    <a:ext uri="{9D8B030D-6E8A-4147-A177-3AD203B41FA5}">
                      <a16:colId xmlns:a16="http://schemas.microsoft.com/office/drawing/2014/main" val="745611880"/>
                    </a:ext>
                  </a:extLst>
                </a:gridCol>
                <a:gridCol w="6615569">
                  <a:extLst>
                    <a:ext uri="{9D8B030D-6E8A-4147-A177-3AD203B41FA5}">
                      <a16:colId xmlns:a16="http://schemas.microsoft.com/office/drawing/2014/main" val="316663374"/>
                    </a:ext>
                  </a:extLst>
                </a:gridCol>
                <a:gridCol w="1757262">
                  <a:extLst>
                    <a:ext uri="{9D8B030D-6E8A-4147-A177-3AD203B41FA5}">
                      <a16:colId xmlns:a16="http://schemas.microsoft.com/office/drawing/2014/main" val="2667224709"/>
                    </a:ext>
                  </a:extLst>
                </a:gridCol>
              </a:tblGrid>
              <a:tr h="691898">
                <a:tc>
                  <a:txBody>
                    <a:bodyPr/>
                    <a:lstStyle/>
                    <a:p>
                      <a:pPr algn="ctr" fontAlgn="ctr"/>
                      <a:r>
                        <a:rPr lang="en-US" sz="1600" b="0" i="0" u="none" strike="noStrike" dirty="0">
                          <a:solidFill>
                            <a:srgbClr val="000000"/>
                          </a:solidFill>
                          <a:effectLst/>
                          <a:latin typeface="Calibri" panose="020F0502020204030204" pitchFamily="34" charset="0"/>
                        </a:rPr>
                        <a:t>Key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US" sz="1600" b="0" i="0" u="none" strike="noStrike">
                          <a:solidFill>
                            <a:srgbClr val="000000"/>
                          </a:solidFill>
                          <a:effectLst/>
                          <a:latin typeface="Calibri" panose="020F0502020204030204" pitchFamily="34" charset="0"/>
                        </a:rPr>
                        <a:t>Issue 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1600" b="0" i="0" u="none" strike="noStrike" dirty="0">
                          <a:solidFill>
                            <a:srgbClr val="000000"/>
                          </a:solidFill>
                          <a:effectLst/>
                          <a:latin typeface="Calibri" panose="020F0502020204030204" pitchFamily="34" charset="0"/>
                        </a:rPr>
                        <a:t>Name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1600" b="0" i="0" u="none" strike="noStrike">
                          <a:solidFill>
                            <a:srgbClr val="000000"/>
                          </a:solidFill>
                          <a:effectLst/>
                          <a:latin typeface="Calibri" panose="020F0502020204030204" pitchFamily="34" charset="0"/>
                        </a:rPr>
                        <a:t>Story Point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3864502543"/>
                  </a:ext>
                </a:extLst>
              </a:tr>
              <a:tr h="775403">
                <a:tc>
                  <a:txBody>
                    <a:bodyPr/>
                    <a:lstStyle/>
                    <a:p>
                      <a:pPr algn="ctr" fontAlgn="t"/>
                      <a:r>
                        <a:rPr lang="en-US" sz="1600" b="0" i="0" u="none" strike="noStrike" dirty="0">
                          <a:solidFill>
                            <a:srgbClr val="000000"/>
                          </a:solidFill>
                          <a:effectLst/>
                          <a:latin typeface="Calibri" panose="020F0502020204030204" pitchFamily="34" charset="0"/>
                        </a:rPr>
                        <a:t>SAT-11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dirty="0">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As a new user I want to Navigate through home page, </a:t>
                      </a:r>
                      <a:r>
                        <a:rPr lang="en-US" sz="1600" b="0" i="0" u="none" strike="noStrike" dirty="0" err="1">
                          <a:solidFill>
                            <a:srgbClr val="000000"/>
                          </a:solidFill>
                          <a:effectLst/>
                          <a:latin typeface="Calibri" panose="020F0502020204030204" pitchFamily="34" charset="0"/>
                        </a:rPr>
                        <a:t>features,about</a:t>
                      </a:r>
                      <a:r>
                        <a:rPr lang="en-US" sz="1600" b="0" i="0" u="none" strike="noStrike" dirty="0">
                          <a:solidFill>
                            <a:srgbClr val="000000"/>
                          </a:solidFill>
                          <a:effectLst/>
                          <a:latin typeface="Calibri" panose="020F0502020204030204" pitchFamily="34" charset="0"/>
                        </a:rPr>
                        <a:t> and find contact information.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a:solidFill>
                            <a:srgbClr val="000000"/>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094338834"/>
                  </a:ext>
                </a:extLst>
              </a:tr>
              <a:tr h="751545">
                <a:tc>
                  <a:txBody>
                    <a:bodyPr/>
                    <a:lstStyle/>
                    <a:p>
                      <a:pPr algn="ctr" fontAlgn="t"/>
                      <a:r>
                        <a:rPr lang="en-US" sz="1600" b="0" i="0" u="none" strike="noStrike">
                          <a:solidFill>
                            <a:srgbClr val="000000"/>
                          </a:solidFill>
                          <a:effectLst/>
                          <a:latin typeface="Calibri" panose="020F0502020204030204" pitchFamily="34" charset="0"/>
                        </a:rPr>
                        <a:t>SAT-12</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As a New user I should be able to scroll through the website and see all the features in it.</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a:solidFill>
                            <a:srgbClr val="000000"/>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60057719"/>
                  </a:ext>
                </a:extLst>
              </a:tr>
              <a:tr h="1085564">
                <a:tc>
                  <a:txBody>
                    <a:bodyPr/>
                    <a:lstStyle/>
                    <a:p>
                      <a:pPr algn="ctr" fontAlgn="t"/>
                      <a:r>
                        <a:rPr lang="en-US" sz="1600" b="0" i="0" u="none" strike="noStrike">
                          <a:solidFill>
                            <a:srgbClr val="000000"/>
                          </a:solidFill>
                          <a:effectLst/>
                          <a:latin typeface="Calibri" panose="020F0502020204030204" pitchFamily="34" charset="0"/>
                        </a:rPr>
                        <a:t>SAT-13</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As a user I should be able to share my information by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writing </a:t>
                      </a:r>
                      <a:r>
                        <a:rPr lang="en-US" sz="1600" b="0" i="0" u="none" strike="noStrike" dirty="0" err="1">
                          <a:solidFill>
                            <a:srgbClr val="000000"/>
                          </a:solidFill>
                          <a:effectLst/>
                          <a:latin typeface="Calibri" panose="020F0502020204030204" pitchFamily="34" charset="0"/>
                        </a:rPr>
                        <a:t>name,goals</a:t>
                      </a:r>
                      <a:r>
                        <a:rPr lang="en-US" sz="1600" b="0" i="0" u="none" strike="noStrike" dirty="0">
                          <a:solidFill>
                            <a:srgbClr val="000000"/>
                          </a:solidFill>
                          <a:effectLst/>
                          <a:latin typeface="Calibri" panose="020F0502020204030204" pitchFamily="34" charset="0"/>
                        </a:rPr>
                        <a:t> and contact and submit the information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a:solidFill>
                            <a:srgbClr val="000000"/>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97980745"/>
                  </a:ext>
                </a:extLst>
              </a:tr>
              <a:tr h="715756">
                <a:tc>
                  <a:txBody>
                    <a:bodyPr/>
                    <a:lstStyle/>
                    <a:p>
                      <a:pPr algn="ctr" fontAlgn="t"/>
                      <a:r>
                        <a:rPr lang="en-US" sz="1600" b="0" i="0" u="none" strike="noStrike">
                          <a:solidFill>
                            <a:srgbClr val="000000"/>
                          </a:solidFill>
                          <a:effectLst/>
                          <a:latin typeface="Calibri" panose="020F0502020204030204" pitchFamily="34" charset="0"/>
                        </a:rPr>
                        <a:t>SAT-14</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User can Log-out from the webpage by pressing logout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button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75952270"/>
                  </a:ext>
                </a:extLst>
              </a:tr>
              <a:tr h="608393">
                <a:tc>
                  <a:txBody>
                    <a:bodyPr/>
                    <a:lstStyle/>
                    <a:p>
                      <a:pPr algn="ctr" fontAlgn="t"/>
                      <a:r>
                        <a:rPr lang="en-US" sz="1600" b="0" i="0" u="none" strike="noStrike" dirty="0">
                          <a:solidFill>
                            <a:srgbClr val="000000"/>
                          </a:solidFill>
                          <a:effectLst/>
                          <a:latin typeface="Calibri" panose="020F0502020204030204" pitchFamily="34" charset="0"/>
                        </a:rPr>
                        <a:t>SAT-18</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Task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Research on deep learning Algorithms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04738838"/>
                  </a:ext>
                </a:extLst>
              </a:tr>
            </a:tbl>
          </a:graphicData>
        </a:graphic>
      </p:graphicFrame>
    </p:spTree>
    <p:extLst>
      <p:ext uri="{BB962C8B-B14F-4D97-AF65-F5344CB8AC3E}">
        <p14:creationId xmlns:p14="http://schemas.microsoft.com/office/powerpoint/2010/main" val="3423863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9832"/>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9" name="TextBox 1">
            <a:extLst>
              <a:ext uri="{FF2B5EF4-FFF2-40B4-BE49-F238E27FC236}">
                <a16:creationId xmlns:a16="http://schemas.microsoft.com/office/drawing/2014/main" id="{DA99D874-22F9-A36D-EA06-C321A5245E96}"/>
              </a:ext>
            </a:extLst>
          </p:cNvPr>
          <p:cNvGraphicFramePr/>
          <p:nvPr>
            <p:extLst>
              <p:ext uri="{D42A27DB-BD31-4B8C-83A1-F6EECF244321}">
                <p14:modId xmlns:p14="http://schemas.microsoft.com/office/powerpoint/2010/main" val="645479576"/>
              </p:ext>
            </p:extLst>
          </p:nvPr>
        </p:nvGraphicFramePr>
        <p:xfrm>
          <a:off x="638176" y="1715961"/>
          <a:ext cx="10915645" cy="4529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AF13517A-C15B-C105-C457-09B02A228278}"/>
              </a:ext>
            </a:extLst>
          </p:cNvPr>
          <p:cNvSpPr txBox="1"/>
          <p:nvPr/>
        </p:nvSpPr>
        <p:spPr>
          <a:xfrm flipH="1">
            <a:off x="3138437" y="939677"/>
            <a:ext cx="6074387" cy="523220"/>
          </a:xfrm>
          <a:prstGeom prst="rect">
            <a:avLst/>
          </a:prstGeom>
          <a:noFill/>
          <a:ln>
            <a:solidFill>
              <a:schemeClr val="accent6">
                <a:lumMod val="50000"/>
                <a:lumOff val="50000"/>
              </a:schemeClr>
            </a:solidFill>
          </a:ln>
        </p:spPr>
        <p:txBody>
          <a:bodyPr wrap="square" lIns="91440" tIns="45720" rIns="91440" bIns="45720" rtlCol="0" anchor="t">
            <a:spAutoFit/>
          </a:bodyPr>
          <a:lstStyle/>
          <a:p>
            <a:r>
              <a:rPr lang="en-US" sz="2800" dirty="0">
                <a:latin typeface="+mj-lt"/>
              </a:rPr>
              <a:t>STORIES PLANNED FOR SPRINT 5</a:t>
            </a:r>
          </a:p>
        </p:txBody>
      </p:sp>
    </p:spTree>
    <p:extLst>
      <p:ext uri="{BB962C8B-B14F-4D97-AF65-F5344CB8AC3E}">
        <p14:creationId xmlns:p14="http://schemas.microsoft.com/office/powerpoint/2010/main" val="3197814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54313" y="3160638"/>
            <a:ext cx="5541687" cy="1476039"/>
          </a:xfrm>
        </p:spPr>
        <p:txBody>
          <a:bodyPr/>
          <a:lstStyle/>
          <a:p>
            <a:r>
              <a:rPr lang="en-US" sz="5400" dirty="0">
                <a:solidFill>
                  <a:schemeClr val="tx1"/>
                </a:solidFill>
                <a:latin typeface="+mj-lt"/>
              </a:rPr>
              <a:t>SPRINT BACKLOG &amp; USER STORIES</a:t>
            </a:r>
            <a:endParaRPr lang="en-US" sz="5400" dirty="0">
              <a:solidFill>
                <a:schemeClr val="tx1"/>
              </a:solidFill>
            </a:endParaRPr>
          </a:p>
        </p:txBody>
      </p:sp>
    </p:spTree>
    <p:extLst>
      <p:ext uri="{BB962C8B-B14F-4D97-AF65-F5344CB8AC3E}">
        <p14:creationId xmlns:p14="http://schemas.microsoft.com/office/powerpoint/2010/main" val="21499598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2565FC-AFB3-BAA3-693E-867B25C1DAF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01E57C7-F03D-E1F2-ADEC-1B8CBE9B11E0}"/>
              </a:ext>
            </a:extLst>
          </p:cNvPr>
          <p:cNvSpPr txBox="1"/>
          <p:nvPr/>
        </p:nvSpPr>
        <p:spPr>
          <a:xfrm>
            <a:off x="295332" y="57519"/>
            <a:ext cx="43209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User Stories for the Sprint</a:t>
            </a:r>
          </a:p>
        </p:txBody>
      </p:sp>
      <p:graphicFrame>
        <p:nvGraphicFramePr>
          <p:cNvPr id="16" name="Object 15">
            <a:extLst>
              <a:ext uri="{FF2B5EF4-FFF2-40B4-BE49-F238E27FC236}">
                <a16:creationId xmlns:a16="http://schemas.microsoft.com/office/drawing/2014/main" id="{8A4B766C-271D-A2CF-1CC0-43C7C35471B4}"/>
              </a:ext>
            </a:extLst>
          </p:cNvPr>
          <p:cNvGraphicFramePr>
            <a:graphicFrameLocks noChangeAspect="1"/>
          </p:cNvGraphicFramePr>
          <p:nvPr>
            <p:extLst>
              <p:ext uri="{D42A27DB-BD31-4B8C-83A1-F6EECF244321}">
                <p14:modId xmlns:p14="http://schemas.microsoft.com/office/powerpoint/2010/main" val="585221269"/>
              </p:ext>
            </p:extLst>
          </p:nvPr>
        </p:nvGraphicFramePr>
        <p:xfrm>
          <a:off x="295332" y="950976"/>
          <a:ext cx="11226108" cy="5148071"/>
        </p:xfrm>
        <a:graphic>
          <a:graphicData uri="http://schemas.openxmlformats.org/presentationml/2006/ole">
            <mc:AlternateContent xmlns:mc="http://schemas.openxmlformats.org/markup-compatibility/2006">
              <mc:Choice xmlns:v="urn:schemas-microsoft-com:vml" Requires="v">
                <p:oleObj name="Worksheet" r:id="rId2" imgW="7829525" imgH="3606800" progId="Excel.Sheet.12">
                  <p:embed/>
                </p:oleObj>
              </mc:Choice>
              <mc:Fallback>
                <p:oleObj name="Worksheet" r:id="rId2" imgW="7829525" imgH="3606800" progId="Excel.Sheet.12">
                  <p:embed/>
                  <p:pic>
                    <p:nvPicPr>
                      <p:cNvPr id="16" name="Object 15">
                        <a:extLst>
                          <a:ext uri="{FF2B5EF4-FFF2-40B4-BE49-F238E27FC236}">
                            <a16:creationId xmlns:a16="http://schemas.microsoft.com/office/drawing/2014/main" id="{8A4B766C-271D-A2CF-1CC0-43C7C35471B4}"/>
                          </a:ext>
                        </a:extLst>
                      </p:cNvPr>
                      <p:cNvPicPr/>
                      <p:nvPr/>
                    </p:nvPicPr>
                    <p:blipFill>
                      <a:blip r:embed="rId3"/>
                      <a:stretch>
                        <a:fillRect/>
                      </a:stretch>
                    </p:blipFill>
                    <p:spPr>
                      <a:xfrm>
                        <a:off x="295332" y="950976"/>
                        <a:ext cx="11226108" cy="514807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64228EB-33F6-CDBB-824A-6ACD219AF231}"/>
              </a:ext>
              <a:ext uri="{C183D7F6-B498-43B3-948B-1728B52AA6E4}">
                <adec:decorative xmlns:adec="http://schemas.microsoft.com/office/drawing/2017/decorative" val="1"/>
              </a:ext>
            </a:extLst>
          </p:cNvPr>
          <p:cNvSpPr/>
          <p:nvPr/>
        </p:nvSpPr>
        <p:spPr>
          <a:xfrm>
            <a:off x="196645" y="14453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3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1797" y="2423218"/>
            <a:ext cx="5541687" cy="1476039"/>
          </a:xfrm>
        </p:spPr>
        <p:txBody>
          <a:bodyPr/>
          <a:lstStyle/>
          <a:p>
            <a:r>
              <a:rPr lang="en-US" sz="5400" dirty="0">
                <a:solidFill>
                  <a:schemeClr val="tx1"/>
                </a:solidFill>
                <a:latin typeface="+mj-lt"/>
              </a:rPr>
              <a:t>TEST CASES</a:t>
            </a:r>
            <a:endParaRPr lang="en-US" sz="5400" dirty="0">
              <a:solidFill>
                <a:schemeClr val="tx1"/>
              </a:solidFill>
            </a:endParaRPr>
          </a:p>
        </p:txBody>
      </p:sp>
    </p:spTree>
    <p:extLst>
      <p:ext uri="{BB962C8B-B14F-4D97-AF65-F5344CB8AC3E}">
        <p14:creationId xmlns:p14="http://schemas.microsoft.com/office/powerpoint/2010/main" val="21442353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369B61-3094-F624-3D64-C45F5BC036A1}"/>
              </a:ext>
            </a:extLst>
          </p:cNvPr>
          <p:cNvSpPr txBox="1"/>
          <p:nvPr/>
        </p:nvSpPr>
        <p:spPr>
          <a:xfrm>
            <a:off x="546339" y="158320"/>
            <a:ext cx="26356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Test case for sign-up</a:t>
            </a:r>
          </a:p>
        </p:txBody>
      </p:sp>
      <p:sp>
        <p:nvSpPr>
          <p:cNvPr id="2" name="Rectangle 1">
            <a:extLst>
              <a:ext uri="{FF2B5EF4-FFF2-40B4-BE49-F238E27FC236}">
                <a16:creationId xmlns:a16="http://schemas.microsoft.com/office/drawing/2014/main" id="{DEC57880-ECFB-929F-33C1-DFEFF58642F0}"/>
              </a:ext>
            </a:extLst>
          </p:cNvPr>
          <p:cNvSpPr/>
          <p:nvPr/>
        </p:nvSpPr>
        <p:spPr>
          <a:xfrm>
            <a:off x="107733" y="84076"/>
            <a:ext cx="11897734" cy="6689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a:extLst>
              <a:ext uri="{FF2B5EF4-FFF2-40B4-BE49-F238E27FC236}">
                <a16:creationId xmlns:a16="http://schemas.microsoft.com/office/drawing/2014/main" id="{49179136-E8EF-1154-B979-2F839B9A0024}"/>
              </a:ext>
            </a:extLst>
          </p:cNvPr>
          <p:cNvGraphicFramePr>
            <a:graphicFrameLocks noChangeAspect="1"/>
          </p:cNvGraphicFramePr>
          <p:nvPr>
            <p:extLst>
              <p:ext uri="{D42A27DB-BD31-4B8C-83A1-F6EECF244321}">
                <p14:modId xmlns:p14="http://schemas.microsoft.com/office/powerpoint/2010/main" val="2339126805"/>
              </p:ext>
            </p:extLst>
          </p:nvPr>
        </p:nvGraphicFramePr>
        <p:xfrm>
          <a:off x="107733" y="84076"/>
          <a:ext cx="11825187" cy="6689848"/>
        </p:xfrm>
        <a:graphic>
          <a:graphicData uri="http://schemas.openxmlformats.org/presentationml/2006/ole">
            <mc:AlternateContent xmlns:mc="http://schemas.openxmlformats.org/markup-compatibility/2006">
              <mc:Choice xmlns:v="urn:schemas-microsoft-com:vml" Requires="v">
                <p:oleObj name="Worksheet" r:id="rId2" imgW="8585267" imgH="5264251" progId="Excel.Sheet.12">
                  <p:embed/>
                </p:oleObj>
              </mc:Choice>
              <mc:Fallback>
                <p:oleObj name="Worksheet" r:id="rId2" imgW="8585267" imgH="5264251" progId="Excel.Sheet.12">
                  <p:embed/>
                  <p:pic>
                    <p:nvPicPr>
                      <p:cNvPr id="3" name="Object 2">
                        <a:extLst>
                          <a:ext uri="{FF2B5EF4-FFF2-40B4-BE49-F238E27FC236}">
                            <a16:creationId xmlns:a16="http://schemas.microsoft.com/office/drawing/2014/main" id="{49179136-E8EF-1154-B979-2F839B9A0024}"/>
                          </a:ext>
                        </a:extLst>
                      </p:cNvPr>
                      <p:cNvPicPr/>
                      <p:nvPr/>
                    </p:nvPicPr>
                    <p:blipFill>
                      <a:blip r:embed="rId3"/>
                      <a:stretch>
                        <a:fillRect/>
                      </a:stretch>
                    </p:blipFill>
                    <p:spPr>
                      <a:xfrm>
                        <a:off x="107733" y="84076"/>
                        <a:ext cx="11825187" cy="6689848"/>
                      </a:xfrm>
                      <a:prstGeom prst="rect">
                        <a:avLst/>
                      </a:prstGeom>
                    </p:spPr>
                  </p:pic>
                </p:oleObj>
              </mc:Fallback>
            </mc:AlternateContent>
          </a:graphicData>
        </a:graphic>
      </p:graphicFrame>
    </p:spTree>
    <p:extLst>
      <p:ext uri="{BB962C8B-B14F-4D97-AF65-F5344CB8AC3E}">
        <p14:creationId xmlns:p14="http://schemas.microsoft.com/office/powerpoint/2010/main" val="2268185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655064"/>
            <a:ext cx="6372808" cy="390767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54313" y="2917120"/>
            <a:ext cx="5541687" cy="1476039"/>
          </a:xfrm>
        </p:spPr>
        <p:txBody>
          <a:bodyPr/>
          <a:lstStyle/>
          <a:p>
            <a:r>
              <a:rPr lang="en-US" sz="3200" dirty="0">
                <a:solidFill>
                  <a:schemeClr val="tx1"/>
                </a:solidFill>
                <a:latin typeface="+mj-lt"/>
              </a:rPr>
              <a:t>STORIES COMPLETED/INCOMPLETE</a:t>
            </a:r>
            <a:endParaRPr lang="en-US" sz="3200" dirty="0">
              <a:solidFill>
                <a:schemeClr val="tx1"/>
              </a:solidFill>
            </a:endParaRPr>
          </a:p>
        </p:txBody>
      </p:sp>
    </p:spTree>
    <p:extLst>
      <p:ext uri="{BB962C8B-B14F-4D97-AF65-F5344CB8AC3E}">
        <p14:creationId xmlns:p14="http://schemas.microsoft.com/office/powerpoint/2010/main" val="384914854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3716595" y="206986"/>
            <a:ext cx="3864076" cy="540265"/>
          </a:xfrm>
          <a:prstGeom prst="rect">
            <a:avLst/>
          </a:prstGeom>
          <a:ln>
            <a:solidFill>
              <a:schemeClr val="accent5">
                <a:lumMod val="75000"/>
              </a:schemeClr>
            </a:solidFill>
          </a:ln>
        </p:spPr>
        <p:txBody>
          <a:bodyPr wrap="square">
            <a:spAutoFit/>
          </a:bodyPr>
          <a:lstStyle/>
          <a:p>
            <a:r>
              <a:rPr lang="en-US" sz="2800" dirty="0">
                <a:latin typeface="+mj-lt"/>
              </a:rPr>
              <a:t>STORIES COMPLETED</a:t>
            </a:r>
          </a:p>
        </p:txBody>
      </p:sp>
      <p:graphicFrame>
        <p:nvGraphicFramePr>
          <p:cNvPr id="5" name="Table 4">
            <a:extLst>
              <a:ext uri="{FF2B5EF4-FFF2-40B4-BE49-F238E27FC236}">
                <a16:creationId xmlns:a16="http://schemas.microsoft.com/office/drawing/2014/main" id="{1DB22A08-F121-EA8A-3579-3E25F4831EDC}"/>
              </a:ext>
            </a:extLst>
          </p:cNvPr>
          <p:cNvGraphicFramePr>
            <a:graphicFrameLocks noGrp="1"/>
          </p:cNvGraphicFramePr>
          <p:nvPr>
            <p:extLst>
              <p:ext uri="{D42A27DB-BD31-4B8C-83A1-F6EECF244321}">
                <p14:modId xmlns:p14="http://schemas.microsoft.com/office/powerpoint/2010/main" val="3851832526"/>
              </p:ext>
            </p:extLst>
          </p:nvPr>
        </p:nvGraphicFramePr>
        <p:xfrm>
          <a:off x="457734" y="1341789"/>
          <a:ext cx="11537621" cy="4809114"/>
        </p:xfrm>
        <a:graphic>
          <a:graphicData uri="http://schemas.openxmlformats.org/drawingml/2006/table">
            <a:tbl>
              <a:tblPr/>
              <a:tblGrid>
                <a:gridCol w="1311174">
                  <a:extLst>
                    <a:ext uri="{9D8B030D-6E8A-4147-A177-3AD203B41FA5}">
                      <a16:colId xmlns:a16="http://schemas.microsoft.com/office/drawing/2014/main" val="348024141"/>
                    </a:ext>
                  </a:extLst>
                </a:gridCol>
                <a:gridCol w="1593215">
                  <a:extLst>
                    <a:ext uri="{9D8B030D-6E8A-4147-A177-3AD203B41FA5}">
                      <a16:colId xmlns:a16="http://schemas.microsoft.com/office/drawing/2014/main" val="4027390776"/>
                    </a:ext>
                  </a:extLst>
                </a:gridCol>
                <a:gridCol w="6821318">
                  <a:extLst>
                    <a:ext uri="{9D8B030D-6E8A-4147-A177-3AD203B41FA5}">
                      <a16:colId xmlns:a16="http://schemas.microsoft.com/office/drawing/2014/main" val="905905088"/>
                    </a:ext>
                  </a:extLst>
                </a:gridCol>
                <a:gridCol w="1811914">
                  <a:extLst>
                    <a:ext uri="{9D8B030D-6E8A-4147-A177-3AD203B41FA5}">
                      <a16:colId xmlns:a16="http://schemas.microsoft.com/office/drawing/2014/main" val="1065002862"/>
                    </a:ext>
                  </a:extLst>
                </a:gridCol>
              </a:tblGrid>
              <a:tr h="766109">
                <a:tc>
                  <a:txBody>
                    <a:bodyPr/>
                    <a:lstStyle/>
                    <a:p>
                      <a:pPr algn="ctr" fontAlgn="ctr"/>
                      <a:r>
                        <a:rPr lang="en-US" sz="1600" b="0" i="0" u="none" strike="noStrike" dirty="0">
                          <a:solidFill>
                            <a:srgbClr val="000000"/>
                          </a:solidFill>
                          <a:effectLst/>
                          <a:latin typeface="Calibri" panose="020F0502020204030204" pitchFamily="34" charset="0"/>
                        </a:rPr>
                        <a:t>Key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US" sz="1600" b="0" i="0" u="none" strike="noStrike" dirty="0">
                          <a:solidFill>
                            <a:srgbClr val="000000"/>
                          </a:solidFill>
                          <a:effectLst/>
                          <a:latin typeface="Calibri" panose="020F0502020204030204" pitchFamily="34" charset="0"/>
                        </a:rPr>
                        <a:t>      Issue 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1600" b="0" i="0" u="none" strike="noStrike" dirty="0">
                          <a:solidFill>
                            <a:srgbClr val="000000"/>
                          </a:solidFill>
                          <a:effectLst/>
                          <a:latin typeface="Calibri" panose="020F0502020204030204" pitchFamily="34" charset="0"/>
                        </a:rPr>
                        <a:t>Name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1600" b="0" i="0" u="none" strike="noStrike" dirty="0">
                          <a:solidFill>
                            <a:srgbClr val="000000"/>
                          </a:solidFill>
                          <a:effectLst/>
                          <a:latin typeface="Calibri" panose="020F0502020204030204" pitchFamily="34" charset="0"/>
                        </a:rPr>
                        <a:t>Status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1925909802"/>
                  </a:ext>
                </a:extLst>
              </a:tr>
              <a:tr h="858571">
                <a:tc>
                  <a:txBody>
                    <a:bodyPr/>
                    <a:lstStyle/>
                    <a:p>
                      <a:pPr algn="ctr" fontAlgn="t"/>
                      <a:r>
                        <a:rPr lang="en-US" sz="1600" b="0" i="0" u="none" strike="noStrike">
                          <a:solidFill>
                            <a:srgbClr val="000000"/>
                          </a:solidFill>
                          <a:effectLst/>
                          <a:latin typeface="Calibri" panose="020F0502020204030204" pitchFamily="34" charset="0"/>
                        </a:rPr>
                        <a:t>SAT-11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dirty="0">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a:solidFill>
                            <a:srgbClr val="000000"/>
                          </a:solidFill>
                          <a:effectLst/>
                          <a:latin typeface="Calibri" panose="020F0502020204030204" pitchFamily="34" charset="0"/>
                        </a:rPr>
                        <a:t>As a new user I want to Navigate through home page, features,about and find contact information.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complete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68383780"/>
                  </a:ext>
                </a:extLst>
              </a:tr>
              <a:tr h="832154">
                <a:tc>
                  <a:txBody>
                    <a:bodyPr/>
                    <a:lstStyle/>
                    <a:p>
                      <a:pPr algn="ctr" fontAlgn="t"/>
                      <a:r>
                        <a:rPr lang="en-US" sz="1600" b="0" i="0" u="none" strike="noStrike">
                          <a:solidFill>
                            <a:srgbClr val="000000"/>
                          </a:solidFill>
                          <a:effectLst/>
                          <a:latin typeface="Calibri" panose="020F0502020204030204" pitchFamily="34" charset="0"/>
                        </a:rPr>
                        <a:t>SAT-12</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As a New user I should be able to scroll through the website and see all the features in it.</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complete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2907614"/>
                  </a:ext>
                </a:extLst>
              </a:tr>
              <a:tr h="886571">
                <a:tc>
                  <a:txBody>
                    <a:bodyPr/>
                    <a:lstStyle/>
                    <a:p>
                      <a:pPr algn="ctr" fontAlgn="t"/>
                      <a:r>
                        <a:rPr lang="en-US" sz="1600" b="0" i="0" u="none" strike="noStrike">
                          <a:solidFill>
                            <a:srgbClr val="000000"/>
                          </a:solidFill>
                          <a:effectLst/>
                          <a:latin typeface="Calibri" panose="020F0502020204030204" pitchFamily="34" charset="0"/>
                        </a:rPr>
                        <a:t>SAT-13</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As a user I should be able to share my information by writing name, goals and contact and submit the information.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Complete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725099219"/>
                  </a:ext>
                </a:extLst>
              </a:tr>
              <a:tr h="792062">
                <a:tc>
                  <a:txBody>
                    <a:bodyPr/>
                    <a:lstStyle/>
                    <a:p>
                      <a:pPr algn="ctr" fontAlgn="t"/>
                      <a:r>
                        <a:rPr lang="en-US" sz="1600" b="0" i="0" u="none" strike="noStrike">
                          <a:solidFill>
                            <a:srgbClr val="000000"/>
                          </a:solidFill>
                          <a:effectLst/>
                          <a:latin typeface="Calibri" panose="020F0502020204030204" pitchFamily="34" charset="0"/>
                        </a:rPr>
                        <a:t>SAT-14</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User can Log-out from the webpage by pressing logout button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Complete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483722613"/>
                  </a:ext>
                </a:extLst>
              </a:tr>
              <a:tr h="673647">
                <a:tc>
                  <a:txBody>
                    <a:bodyPr/>
                    <a:lstStyle/>
                    <a:p>
                      <a:pPr algn="ctr" fontAlgn="t"/>
                      <a:r>
                        <a:rPr lang="en-US" sz="1600" b="0" i="0" u="none" strike="noStrike" dirty="0">
                          <a:solidFill>
                            <a:srgbClr val="000000"/>
                          </a:solidFill>
                          <a:effectLst/>
                          <a:latin typeface="Calibri" panose="020F0502020204030204" pitchFamily="34" charset="0"/>
                        </a:rPr>
                        <a:t>SAT-18</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dirty="0">
                          <a:solidFill>
                            <a:srgbClr val="000000"/>
                          </a:solidFill>
                          <a:effectLst/>
                          <a:latin typeface="Calibri" panose="020F0502020204030204" pitchFamily="34" charset="0"/>
                        </a:rPr>
                        <a:t>Task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Research on deep learning Algorithms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Incomplete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14695309"/>
                  </a:ext>
                </a:extLst>
              </a:tr>
            </a:tbl>
          </a:graphicData>
        </a:graphic>
      </p:graphicFrame>
      <p:sp>
        <p:nvSpPr>
          <p:cNvPr id="3" name="Rectangle 2">
            <a:extLst>
              <a:ext uri="{FF2B5EF4-FFF2-40B4-BE49-F238E27FC236}">
                <a16:creationId xmlns:a16="http://schemas.microsoft.com/office/drawing/2014/main" id="{96A44AE9-16F3-32F9-F5C8-8C1DE647EEE5}"/>
              </a:ext>
              <a:ext uri="{C183D7F6-B498-43B3-948B-1728B52AA6E4}">
                <adec:decorative xmlns:adec="http://schemas.microsoft.com/office/drawing/2017/decorative" val="1"/>
              </a:ext>
            </a:extLst>
          </p:cNvPr>
          <p:cNvSpPr/>
          <p:nvPr/>
        </p:nvSpPr>
        <p:spPr>
          <a:xfrm>
            <a:off x="196645" y="14453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6002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3032594" y="2189748"/>
            <a:ext cx="6379520" cy="1847896"/>
          </a:xfrm>
          <a:ln w="28575">
            <a:solidFill>
              <a:schemeClr val="bg1"/>
            </a:solidFill>
          </a:ln>
        </p:spPr>
        <p:txBody>
          <a:bodyPr/>
          <a:lstStyle/>
          <a:p>
            <a:r>
              <a:rPr lang="en-US" sz="4400"/>
              <a:t>Meet the team</a:t>
            </a:r>
          </a:p>
        </p:txBody>
      </p:sp>
      <p:pic>
        <p:nvPicPr>
          <p:cNvPr id="7" name="Picture 6" descr="White honeycomb">
            <a:extLst>
              <a:ext uri="{FF2B5EF4-FFF2-40B4-BE49-F238E27FC236}">
                <a16:creationId xmlns:a16="http://schemas.microsoft.com/office/drawing/2014/main" id="{95E37B5B-FE02-21DC-317E-8FDA9B3AE005}"/>
              </a:ext>
            </a:extLst>
          </p:cNvPr>
          <p:cNvPicPr>
            <a:picLocks noChangeAspect="1"/>
          </p:cNvPicPr>
          <p:nvPr/>
        </p:nvPicPr>
        <p:blipFill>
          <a:blip r:embed="rId2"/>
          <a:stretch>
            <a:fillRect/>
          </a:stretch>
        </p:blipFill>
        <p:spPr>
          <a:xfrm>
            <a:off x="1269" y="0"/>
            <a:ext cx="12190731" cy="6858000"/>
          </a:xfrm>
          <a:prstGeom prst="rect">
            <a:avLst/>
          </a:prstGeom>
        </p:spPr>
      </p:pic>
      <p:graphicFrame>
        <p:nvGraphicFramePr>
          <p:cNvPr id="14" name="Diagram 13">
            <a:extLst>
              <a:ext uri="{FF2B5EF4-FFF2-40B4-BE49-F238E27FC236}">
                <a16:creationId xmlns:a16="http://schemas.microsoft.com/office/drawing/2014/main" id="{F735E7EA-EA7D-5A40-B3D7-2999AC5E7E38}"/>
              </a:ext>
            </a:extLst>
          </p:cNvPr>
          <p:cNvGraphicFramePr/>
          <p:nvPr>
            <p:extLst>
              <p:ext uri="{D42A27DB-BD31-4B8C-83A1-F6EECF244321}">
                <p14:modId xmlns:p14="http://schemas.microsoft.com/office/powerpoint/2010/main" val="1789418252"/>
              </p:ext>
            </p:extLst>
          </p:nvPr>
        </p:nvGraphicFramePr>
        <p:xfrm>
          <a:off x="6979297" y="1703487"/>
          <a:ext cx="4301413" cy="4070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8EF58439-A99B-05A0-03EA-CF191AA1D843}"/>
              </a:ext>
            </a:extLst>
          </p:cNvPr>
          <p:cNvGraphicFramePr/>
          <p:nvPr>
            <p:extLst>
              <p:ext uri="{D42A27DB-BD31-4B8C-83A1-F6EECF244321}">
                <p14:modId xmlns:p14="http://schemas.microsoft.com/office/powerpoint/2010/main" val="455971245"/>
              </p:ext>
            </p:extLst>
          </p:nvPr>
        </p:nvGraphicFramePr>
        <p:xfrm>
          <a:off x="834161" y="1703487"/>
          <a:ext cx="4626105" cy="40701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extBox 1">
            <a:extLst>
              <a:ext uri="{FF2B5EF4-FFF2-40B4-BE49-F238E27FC236}">
                <a16:creationId xmlns:a16="http://schemas.microsoft.com/office/drawing/2014/main" id="{FFE92AEF-D207-4A31-3F93-DC9EBCF9DDA2}"/>
              </a:ext>
            </a:extLst>
          </p:cNvPr>
          <p:cNvSpPr txBox="1"/>
          <p:nvPr/>
        </p:nvSpPr>
        <p:spPr>
          <a:xfrm flipH="1">
            <a:off x="3397392" y="578115"/>
            <a:ext cx="4896619" cy="707886"/>
          </a:xfrm>
          <a:prstGeom prst="rect">
            <a:avLst/>
          </a:prstGeom>
          <a:noFill/>
          <a:ln>
            <a:solidFill>
              <a:schemeClr val="tx1"/>
            </a:solidFill>
          </a:ln>
        </p:spPr>
        <p:txBody>
          <a:bodyPr wrap="square" rtlCol="0">
            <a:spAutoFit/>
          </a:bodyPr>
          <a:lstStyle/>
          <a:p>
            <a:pPr algn="ctr"/>
            <a:r>
              <a:rPr lang="en-US" sz="4000" dirty="0"/>
              <a:t>MEET THE TEAM</a:t>
            </a:r>
          </a:p>
        </p:txBody>
      </p:sp>
      <p:sp>
        <p:nvSpPr>
          <p:cNvPr id="3" name="TextBox 2">
            <a:extLst>
              <a:ext uri="{FF2B5EF4-FFF2-40B4-BE49-F238E27FC236}">
                <a16:creationId xmlns:a16="http://schemas.microsoft.com/office/drawing/2014/main" id="{E90033B9-96F8-9488-0238-16B5764F3D0D}"/>
              </a:ext>
            </a:extLst>
          </p:cNvPr>
          <p:cNvSpPr txBox="1"/>
          <p:nvPr/>
        </p:nvSpPr>
        <p:spPr>
          <a:xfrm>
            <a:off x="1413733" y="5845797"/>
            <a:ext cx="3237722" cy="369332"/>
          </a:xfrm>
          <a:prstGeom prst="rect">
            <a:avLst/>
          </a:prstGeom>
          <a:noFill/>
        </p:spPr>
        <p:txBody>
          <a:bodyPr wrap="square" rtlCol="0">
            <a:spAutoFit/>
          </a:bodyPr>
          <a:lstStyle/>
          <a:p>
            <a:pPr algn="ctr"/>
            <a:r>
              <a:rPr lang="en-US" dirty="0"/>
              <a:t>FRONTEND DEVELOPER </a:t>
            </a:r>
          </a:p>
        </p:txBody>
      </p:sp>
      <p:sp>
        <p:nvSpPr>
          <p:cNvPr id="4" name="TextBox 3">
            <a:extLst>
              <a:ext uri="{FF2B5EF4-FFF2-40B4-BE49-F238E27FC236}">
                <a16:creationId xmlns:a16="http://schemas.microsoft.com/office/drawing/2014/main" id="{1705F9F0-837F-1845-7E81-9F84EA113345}"/>
              </a:ext>
            </a:extLst>
          </p:cNvPr>
          <p:cNvSpPr txBox="1"/>
          <p:nvPr/>
        </p:nvSpPr>
        <p:spPr>
          <a:xfrm>
            <a:off x="7663933" y="5845797"/>
            <a:ext cx="3237722" cy="369332"/>
          </a:xfrm>
          <a:prstGeom prst="rect">
            <a:avLst/>
          </a:prstGeom>
          <a:noFill/>
        </p:spPr>
        <p:txBody>
          <a:bodyPr wrap="square" rtlCol="0">
            <a:spAutoFit/>
          </a:bodyPr>
          <a:lstStyle/>
          <a:p>
            <a:pPr algn="ctr"/>
            <a:r>
              <a:rPr lang="en-US" dirty="0"/>
              <a:t>DBA</a:t>
            </a:r>
          </a:p>
        </p:txBody>
      </p:sp>
    </p:spTree>
    <p:extLst>
      <p:ext uri="{BB962C8B-B14F-4D97-AF65-F5344CB8AC3E}">
        <p14:creationId xmlns:p14="http://schemas.microsoft.com/office/powerpoint/2010/main" val="513272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464836"/>
            <a:ext cx="5541687" cy="1476039"/>
          </a:xfrm>
        </p:spPr>
        <p:txBody>
          <a:bodyPr/>
          <a:lstStyle/>
          <a:p>
            <a:r>
              <a:rPr lang="en-US" sz="5400" dirty="0">
                <a:solidFill>
                  <a:schemeClr val="tx1"/>
                </a:solidFill>
                <a:latin typeface="+mj-lt"/>
              </a:rPr>
              <a:t>METRICS</a:t>
            </a:r>
            <a:endParaRPr lang="en-US" sz="5400" dirty="0">
              <a:solidFill>
                <a:schemeClr val="tx1"/>
              </a:solidFill>
            </a:endParaRPr>
          </a:p>
        </p:txBody>
      </p:sp>
    </p:spTree>
    <p:extLst>
      <p:ext uri="{BB962C8B-B14F-4D97-AF65-F5344CB8AC3E}">
        <p14:creationId xmlns:p14="http://schemas.microsoft.com/office/powerpoint/2010/main" val="338470443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3347298" y="134891"/>
            <a:ext cx="5792374" cy="584775"/>
          </a:xfrm>
          <a:prstGeom prst="rect">
            <a:avLst/>
          </a:prstGeom>
          <a:noFill/>
        </p:spPr>
        <p:txBody>
          <a:bodyPr wrap="square" rtlCol="0">
            <a:spAutoFit/>
          </a:bodyPr>
          <a:lstStyle/>
          <a:p>
            <a:r>
              <a:rPr lang="en-US" sz="3200" dirty="0"/>
              <a:t>TEAM VELOCITY CHART</a:t>
            </a:r>
          </a:p>
        </p:txBody>
      </p:sp>
      <p:sp>
        <p:nvSpPr>
          <p:cNvPr id="5" name="Rectangle 4">
            <a:extLst>
              <a:ext uri="{FF2B5EF4-FFF2-40B4-BE49-F238E27FC236}">
                <a16:creationId xmlns:a16="http://schemas.microsoft.com/office/drawing/2014/main" id="{230837CF-8D22-E947-2239-690EA07E0DAD}"/>
              </a:ext>
            </a:extLst>
          </p:cNvPr>
          <p:cNvSpPr/>
          <p:nvPr/>
        </p:nvSpPr>
        <p:spPr>
          <a:xfrm>
            <a:off x="462116" y="719666"/>
            <a:ext cx="11346426" cy="586794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C5F9574E-5628-BFD1-5966-F3AA4BEF2720}"/>
              </a:ext>
            </a:extLst>
          </p:cNvPr>
          <p:cNvGraphicFramePr/>
          <p:nvPr>
            <p:extLst>
              <p:ext uri="{D42A27DB-BD31-4B8C-83A1-F6EECF244321}">
                <p14:modId xmlns:p14="http://schemas.microsoft.com/office/powerpoint/2010/main" val="1880827314"/>
              </p:ext>
            </p:extLst>
          </p:nvPr>
        </p:nvGraphicFramePr>
        <p:xfrm>
          <a:off x="1478722" y="862099"/>
          <a:ext cx="10064350" cy="5548534"/>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72DA6102-9677-0265-BAD2-AC7716CE3851}"/>
              </a:ext>
            </a:extLst>
          </p:cNvPr>
          <p:cNvSpPr txBox="1"/>
          <p:nvPr/>
        </p:nvSpPr>
        <p:spPr>
          <a:xfrm rot="16200000">
            <a:off x="630960" y="3275111"/>
            <a:ext cx="1164586" cy="307777"/>
          </a:xfrm>
          <a:prstGeom prst="rect">
            <a:avLst/>
          </a:prstGeom>
          <a:noFill/>
        </p:spPr>
        <p:txBody>
          <a:bodyPr wrap="square" rtlCol="0">
            <a:spAutoFit/>
          </a:bodyPr>
          <a:lstStyle/>
          <a:p>
            <a:r>
              <a:rPr lang="en-US" sz="1400" dirty="0">
                <a:latin typeface="+mj-lt"/>
              </a:rPr>
              <a:t>Story Point</a:t>
            </a:r>
          </a:p>
        </p:txBody>
      </p:sp>
    </p:spTree>
    <p:extLst>
      <p:ext uri="{BB962C8B-B14F-4D97-AF65-F5344CB8AC3E}">
        <p14:creationId xmlns:p14="http://schemas.microsoft.com/office/powerpoint/2010/main" val="3513896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1622322" y="134891"/>
            <a:ext cx="9969907" cy="584775"/>
          </a:xfrm>
          <a:prstGeom prst="rect">
            <a:avLst/>
          </a:prstGeom>
          <a:noFill/>
        </p:spPr>
        <p:txBody>
          <a:bodyPr wrap="square" rtlCol="0">
            <a:spAutoFit/>
          </a:bodyPr>
          <a:lstStyle/>
          <a:p>
            <a:r>
              <a:rPr lang="en-US" sz="3200" dirty="0"/>
              <a:t>TEAMS HISTORICAL VELOCITY (AVERAGE)</a:t>
            </a:r>
          </a:p>
        </p:txBody>
      </p:sp>
      <p:sp>
        <p:nvSpPr>
          <p:cNvPr id="5" name="Rectangle 4">
            <a:extLst>
              <a:ext uri="{FF2B5EF4-FFF2-40B4-BE49-F238E27FC236}">
                <a16:creationId xmlns:a16="http://schemas.microsoft.com/office/drawing/2014/main" id="{230837CF-8D22-E947-2239-690EA07E0DAD}"/>
              </a:ext>
            </a:extLst>
          </p:cNvPr>
          <p:cNvSpPr/>
          <p:nvPr/>
        </p:nvSpPr>
        <p:spPr>
          <a:xfrm>
            <a:off x="1032386" y="719666"/>
            <a:ext cx="10255046" cy="60034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hart 8">
            <a:extLst>
              <a:ext uri="{FF2B5EF4-FFF2-40B4-BE49-F238E27FC236}">
                <a16:creationId xmlns:a16="http://schemas.microsoft.com/office/drawing/2014/main" id="{031D5A1E-77AC-43BF-59E8-FEAC6B728D0A}"/>
              </a:ext>
            </a:extLst>
          </p:cNvPr>
          <p:cNvGraphicFramePr/>
          <p:nvPr>
            <p:extLst>
              <p:ext uri="{D42A27DB-BD31-4B8C-83A1-F6EECF244321}">
                <p14:modId xmlns:p14="http://schemas.microsoft.com/office/powerpoint/2010/main" val="2784981498"/>
              </p:ext>
            </p:extLst>
          </p:nvPr>
        </p:nvGraphicFramePr>
        <p:xfrm>
          <a:off x="1189707" y="845602"/>
          <a:ext cx="9969907" cy="5877507"/>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135941F6-A85A-E26B-76AC-63068EFA4659}"/>
              </a:ext>
            </a:extLst>
          </p:cNvPr>
          <p:cNvSpPr txBox="1"/>
          <p:nvPr/>
        </p:nvSpPr>
        <p:spPr>
          <a:xfrm rot="16200000">
            <a:off x="808222" y="3466355"/>
            <a:ext cx="1070747" cy="307777"/>
          </a:xfrm>
          <a:prstGeom prst="rect">
            <a:avLst/>
          </a:prstGeom>
          <a:noFill/>
        </p:spPr>
        <p:txBody>
          <a:bodyPr wrap="square" rtlCol="0">
            <a:spAutoFit/>
          </a:bodyPr>
          <a:lstStyle/>
          <a:p>
            <a:r>
              <a:rPr lang="en-US" sz="1400" dirty="0">
                <a:latin typeface="+mj-lt"/>
              </a:rPr>
              <a:t>Story point</a:t>
            </a:r>
          </a:p>
        </p:txBody>
      </p:sp>
    </p:spTree>
    <p:extLst>
      <p:ext uri="{BB962C8B-B14F-4D97-AF65-F5344CB8AC3E}">
        <p14:creationId xmlns:p14="http://schemas.microsoft.com/office/powerpoint/2010/main" val="1299326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3563606" y="162503"/>
            <a:ext cx="4498846" cy="584775"/>
          </a:xfrm>
          <a:prstGeom prst="rect">
            <a:avLst/>
          </a:prstGeom>
          <a:noFill/>
        </p:spPr>
        <p:txBody>
          <a:bodyPr wrap="square" rtlCol="0">
            <a:spAutoFit/>
          </a:bodyPr>
          <a:lstStyle/>
          <a:p>
            <a:r>
              <a:rPr lang="en-US" sz="3200" dirty="0"/>
              <a:t>BURN DOWN CHART</a:t>
            </a:r>
          </a:p>
        </p:txBody>
      </p:sp>
      <p:sp>
        <p:nvSpPr>
          <p:cNvPr id="5" name="Rectangle 4">
            <a:extLst>
              <a:ext uri="{FF2B5EF4-FFF2-40B4-BE49-F238E27FC236}">
                <a16:creationId xmlns:a16="http://schemas.microsoft.com/office/drawing/2014/main" id="{230837CF-8D22-E947-2239-690EA07E0DAD}"/>
              </a:ext>
            </a:extLst>
          </p:cNvPr>
          <p:cNvSpPr/>
          <p:nvPr/>
        </p:nvSpPr>
        <p:spPr>
          <a:xfrm>
            <a:off x="1052538" y="886657"/>
            <a:ext cx="10086924" cy="58088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E1F33FDC-1CC6-7D95-1B62-0423A7205878}"/>
              </a:ext>
            </a:extLst>
          </p:cNvPr>
          <p:cNvGraphicFramePr/>
          <p:nvPr>
            <p:extLst>
              <p:ext uri="{D42A27DB-BD31-4B8C-83A1-F6EECF244321}">
                <p14:modId xmlns:p14="http://schemas.microsoft.com/office/powerpoint/2010/main" val="162563237"/>
              </p:ext>
            </p:extLst>
          </p:nvPr>
        </p:nvGraphicFramePr>
        <p:xfrm>
          <a:off x="2032000" y="1137451"/>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C6F3EB36-6CE7-B42D-40AC-B9054AC45C6C}"/>
              </a:ext>
            </a:extLst>
          </p:cNvPr>
          <p:cNvSpPr txBox="1"/>
          <p:nvPr/>
        </p:nvSpPr>
        <p:spPr>
          <a:xfrm rot="16200000" flipH="1">
            <a:off x="960688" y="3414674"/>
            <a:ext cx="1252140" cy="307777"/>
          </a:xfrm>
          <a:prstGeom prst="rect">
            <a:avLst/>
          </a:prstGeom>
          <a:noFill/>
        </p:spPr>
        <p:txBody>
          <a:bodyPr wrap="square" rtlCol="0">
            <a:spAutoFit/>
          </a:bodyPr>
          <a:lstStyle/>
          <a:p>
            <a:r>
              <a:rPr lang="en-US" sz="1400" dirty="0">
                <a:latin typeface="Abadi Extra Light" panose="020B0204020104020204" pitchFamily="34" charset="0"/>
              </a:rPr>
              <a:t>Story Point</a:t>
            </a:r>
          </a:p>
        </p:txBody>
      </p:sp>
      <p:sp>
        <p:nvSpPr>
          <p:cNvPr id="13" name="TextBox 12">
            <a:extLst>
              <a:ext uri="{FF2B5EF4-FFF2-40B4-BE49-F238E27FC236}">
                <a16:creationId xmlns:a16="http://schemas.microsoft.com/office/drawing/2014/main" id="{AD9B4769-963C-8AC3-F6B6-B8676F8E7CC1}"/>
              </a:ext>
            </a:extLst>
          </p:cNvPr>
          <p:cNvSpPr txBox="1"/>
          <p:nvPr/>
        </p:nvSpPr>
        <p:spPr>
          <a:xfrm flipH="1">
            <a:off x="5335473" y="6248341"/>
            <a:ext cx="603209" cy="307777"/>
          </a:xfrm>
          <a:prstGeom prst="rect">
            <a:avLst/>
          </a:prstGeom>
          <a:noFill/>
        </p:spPr>
        <p:txBody>
          <a:bodyPr wrap="square" rtlCol="0">
            <a:spAutoFit/>
          </a:bodyPr>
          <a:lstStyle/>
          <a:p>
            <a:r>
              <a:rPr lang="en-US" sz="1400" dirty="0">
                <a:latin typeface="Abadi Extra Light" panose="020B0204020104020204" pitchFamily="34" charset="0"/>
              </a:rPr>
              <a:t>Dates</a:t>
            </a:r>
          </a:p>
        </p:txBody>
      </p:sp>
    </p:spTree>
    <p:extLst>
      <p:ext uri="{BB962C8B-B14F-4D97-AF65-F5344CB8AC3E}">
        <p14:creationId xmlns:p14="http://schemas.microsoft.com/office/powerpoint/2010/main" val="3510665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2330245" y="125059"/>
            <a:ext cx="7216878" cy="584775"/>
          </a:xfrm>
          <a:prstGeom prst="rect">
            <a:avLst/>
          </a:prstGeom>
          <a:noFill/>
        </p:spPr>
        <p:txBody>
          <a:bodyPr wrap="square" rtlCol="0">
            <a:spAutoFit/>
          </a:bodyPr>
          <a:lstStyle/>
          <a:p>
            <a:r>
              <a:rPr lang="en-US" sz="3200" dirty="0"/>
              <a:t>COMPLETED/COMMITTED RATIO</a:t>
            </a:r>
          </a:p>
        </p:txBody>
      </p:sp>
      <p:sp>
        <p:nvSpPr>
          <p:cNvPr id="5" name="Rectangle 4">
            <a:extLst>
              <a:ext uri="{FF2B5EF4-FFF2-40B4-BE49-F238E27FC236}">
                <a16:creationId xmlns:a16="http://schemas.microsoft.com/office/drawing/2014/main" id="{230837CF-8D22-E947-2239-690EA07E0DAD}"/>
              </a:ext>
            </a:extLst>
          </p:cNvPr>
          <p:cNvSpPr/>
          <p:nvPr/>
        </p:nvSpPr>
        <p:spPr>
          <a:xfrm>
            <a:off x="1356852" y="719666"/>
            <a:ext cx="9419303" cy="59504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CC1BD5B2-9603-290B-F603-60DFB0C684D4}"/>
              </a:ext>
            </a:extLst>
          </p:cNvPr>
          <p:cNvGraphicFramePr/>
          <p:nvPr>
            <p:extLst>
              <p:ext uri="{D42A27DB-BD31-4B8C-83A1-F6EECF244321}">
                <p14:modId xmlns:p14="http://schemas.microsoft.com/office/powerpoint/2010/main" val="3875569115"/>
              </p:ext>
            </p:extLst>
          </p:nvPr>
        </p:nvGraphicFramePr>
        <p:xfrm>
          <a:off x="1848466" y="772664"/>
          <a:ext cx="8849031" cy="5897445"/>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84BC2B6-BB82-5B2E-8B95-378FEECAF7E9}"/>
              </a:ext>
            </a:extLst>
          </p:cNvPr>
          <p:cNvSpPr txBox="1"/>
          <p:nvPr/>
        </p:nvSpPr>
        <p:spPr>
          <a:xfrm rot="16200000">
            <a:off x="1041217" y="3810485"/>
            <a:ext cx="1070747" cy="307777"/>
          </a:xfrm>
          <a:prstGeom prst="rect">
            <a:avLst/>
          </a:prstGeom>
          <a:noFill/>
        </p:spPr>
        <p:txBody>
          <a:bodyPr wrap="square" rtlCol="0">
            <a:spAutoFit/>
          </a:bodyPr>
          <a:lstStyle/>
          <a:p>
            <a:r>
              <a:rPr lang="en-US" sz="1400" dirty="0">
                <a:latin typeface="+mj-lt"/>
              </a:rPr>
              <a:t>Story point</a:t>
            </a:r>
          </a:p>
        </p:txBody>
      </p:sp>
    </p:spTree>
    <p:extLst>
      <p:ext uri="{BB962C8B-B14F-4D97-AF65-F5344CB8AC3E}">
        <p14:creationId xmlns:p14="http://schemas.microsoft.com/office/powerpoint/2010/main" val="3485016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hanger&#10;&#10;Description automatically generated">
            <a:extLst>
              <a:ext uri="{FF2B5EF4-FFF2-40B4-BE49-F238E27FC236}">
                <a16:creationId xmlns:a16="http://schemas.microsoft.com/office/drawing/2014/main" id="{FF2226C0-0B7C-2C02-4142-1E54930F9A3A}"/>
              </a:ext>
            </a:extLst>
          </p:cNvPr>
          <p:cNvPicPr>
            <a:picLocks noChangeAspect="1"/>
          </p:cNvPicPr>
          <p:nvPr/>
        </p:nvPicPr>
        <p:blipFill rotWithShape="1">
          <a:blip r:embed="rId3"/>
          <a:srcRect l="-1018" t="-3158" r="3198" b="3290"/>
          <a:stretch/>
        </p:blipFill>
        <p:spPr>
          <a:xfrm>
            <a:off x="5073244" y="-223935"/>
            <a:ext cx="7118756" cy="7081935"/>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110055" y="2579012"/>
            <a:ext cx="5541687" cy="1476039"/>
          </a:xfrm>
        </p:spPr>
        <p:txBody>
          <a:bodyPr/>
          <a:lstStyle/>
          <a:p>
            <a:r>
              <a:rPr lang="en-US" sz="5400" dirty="0">
                <a:solidFill>
                  <a:schemeClr val="tx1"/>
                </a:solidFill>
                <a:latin typeface="+mj-lt"/>
              </a:rPr>
              <a:t>RETROSPECTIVE</a:t>
            </a:r>
            <a:endParaRPr lang="en-US" sz="5400" dirty="0">
              <a:solidFill>
                <a:schemeClr val="tx1"/>
              </a:solidFill>
            </a:endParaRPr>
          </a:p>
        </p:txBody>
      </p:sp>
    </p:spTree>
    <p:extLst>
      <p:ext uri="{BB962C8B-B14F-4D97-AF65-F5344CB8AC3E}">
        <p14:creationId xmlns:p14="http://schemas.microsoft.com/office/powerpoint/2010/main" val="6041990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334296" y="806941"/>
            <a:ext cx="4994787" cy="60916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ctr">
              <a:buFont typeface="Wingdings" panose="05000000000000000000" pitchFamily="2" charset="2"/>
              <a:buChar char="q"/>
            </a:pPr>
            <a:r>
              <a:rPr lang="en-US" noProof="0" dirty="0">
                <a:solidFill>
                  <a:schemeClr val="tx1"/>
                </a:solidFill>
              </a:rPr>
              <a:t>What went well?</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46</a:t>
            </a:fld>
            <a:endParaRPr lang="en-US" dirty="0"/>
          </a:p>
        </p:txBody>
      </p:sp>
      <p:sp>
        <p:nvSpPr>
          <p:cNvPr id="4" name="TextBox 3">
            <a:extLst>
              <a:ext uri="{FF2B5EF4-FFF2-40B4-BE49-F238E27FC236}">
                <a16:creationId xmlns:a16="http://schemas.microsoft.com/office/drawing/2014/main" id="{8414761C-6410-70C8-9F9A-238FBC51E7ED}"/>
              </a:ext>
            </a:extLst>
          </p:cNvPr>
          <p:cNvSpPr txBox="1"/>
          <p:nvPr/>
        </p:nvSpPr>
        <p:spPr>
          <a:xfrm>
            <a:off x="1258528" y="1987069"/>
            <a:ext cx="8141110" cy="3334952"/>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1800" dirty="0">
                <a:latin typeface="+mj-lt"/>
              </a:rPr>
              <a:t>Meetings went according to the scheduled manner and the team members complemented each other well.</a:t>
            </a:r>
          </a:p>
          <a:p>
            <a:pPr marL="342900" indent="-342900">
              <a:lnSpc>
                <a:spcPct val="200000"/>
              </a:lnSpc>
              <a:buFont typeface="Arial" panose="020B0604020202020204" pitchFamily="34" charset="0"/>
              <a:buChar char="•"/>
            </a:pPr>
            <a:r>
              <a:rPr lang="en-US" sz="1800" b="0" i="0" dirty="0">
                <a:solidFill>
                  <a:srgbClr val="0A1C33"/>
                </a:solidFill>
                <a:effectLst/>
                <a:latin typeface="+mj-lt"/>
              </a:rPr>
              <a:t>Priorities were clear and members took them into account.</a:t>
            </a:r>
            <a:endParaRPr lang="en-US" sz="1800" dirty="0">
              <a:latin typeface="+mj-lt"/>
            </a:endParaRPr>
          </a:p>
          <a:p>
            <a:pPr marL="342900" indent="-342900">
              <a:lnSpc>
                <a:spcPct val="200000"/>
              </a:lnSpc>
              <a:buFont typeface="Arial" panose="020B0604020202020204" pitchFamily="34" charset="0"/>
              <a:buChar char="•"/>
            </a:pPr>
            <a:r>
              <a:rPr lang="en-US" sz="1800" b="0" i="0" dirty="0">
                <a:solidFill>
                  <a:srgbClr val="0A1C33"/>
                </a:solidFill>
                <a:effectLst/>
                <a:latin typeface="+mj-lt"/>
              </a:rPr>
              <a:t>The collaboration was great in our paired sessions.</a:t>
            </a:r>
            <a:endParaRPr lang="en-US" sz="1800" dirty="0">
              <a:latin typeface="+mj-lt"/>
            </a:endParaRPr>
          </a:p>
          <a:p>
            <a:pPr marL="342900" indent="-342900">
              <a:lnSpc>
                <a:spcPct val="200000"/>
              </a:lnSpc>
              <a:buFont typeface="Arial" panose="020B0604020202020204" pitchFamily="34" charset="0"/>
              <a:buChar char="•"/>
            </a:pPr>
            <a:r>
              <a:rPr lang="en-US" sz="1800" dirty="0">
                <a:latin typeface="+mj-lt"/>
              </a:rPr>
              <a:t>We tried to finish the deliverable on time.</a:t>
            </a:r>
          </a:p>
          <a:p>
            <a:pPr>
              <a:lnSpc>
                <a:spcPct val="200000"/>
              </a:lnSpc>
            </a:pPr>
            <a:endParaRPr lang="en-US" sz="1800" dirty="0">
              <a:latin typeface="+mj-lt"/>
            </a:endParaRPr>
          </a:p>
        </p:txBody>
      </p:sp>
    </p:spTree>
    <p:extLst>
      <p:ext uri="{BB962C8B-B14F-4D97-AF65-F5344CB8AC3E}">
        <p14:creationId xmlns:p14="http://schemas.microsoft.com/office/powerpoint/2010/main" val="1333758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1101213" y="806941"/>
            <a:ext cx="4994787" cy="60916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Wingdings" panose="05000000000000000000" pitchFamily="2" charset="2"/>
              <a:buChar char="q"/>
            </a:pPr>
            <a:r>
              <a:rPr lang="en-US" sz="2400" dirty="0">
                <a:latin typeface="+mj-lt"/>
              </a:rPr>
              <a:t>What didn’t go well?</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14453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47</a:t>
            </a:fld>
            <a:endParaRPr lang="en-US" dirty="0"/>
          </a:p>
        </p:txBody>
      </p:sp>
      <p:sp>
        <p:nvSpPr>
          <p:cNvPr id="4" name="TextBox 3">
            <a:extLst>
              <a:ext uri="{FF2B5EF4-FFF2-40B4-BE49-F238E27FC236}">
                <a16:creationId xmlns:a16="http://schemas.microsoft.com/office/drawing/2014/main" id="{8414761C-6410-70C8-9F9A-238FBC51E7ED}"/>
              </a:ext>
            </a:extLst>
          </p:cNvPr>
          <p:cNvSpPr txBox="1"/>
          <p:nvPr/>
        </p:nvSpPr>
        <p:spPr>
          <a:xfrm>
            <a:off x="1258528" y="1987069"/>
            <a:ext cx="8141110" cy="2780954"/>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1800" dirty="0">
                <a:latin typeface="+mj-lt"/>
              </a:rPr>
              <a:t>Took more time to work on the login page and sign-up.</a:t>
            </a:r>
          </a:p>
          <a:p>
            <a:pPr marL="342900" indent="-342900">
              <a:lnSpc>
                <a:spcPct val="200000"/>
              </a:lnSpc>
              <a:buFont typeface="Arial" panose="020B0604020202020204" pitchFamily="34" charset="0"/>
              <a:buChar char="•"/>
            </a:pPr>
            <a:r>
              <a:rPr lang="en-US" sz="1800" dirty="0">
                <a:latin typeface="+mj-lt"/>
              </a:rPr>
              <a:t>We did not add good number of user stories for the sprint.</a:t>
            </a:r>
          </a:p>
          <a:p>
            <a:pPr marL="342900" indent="-342900">
              <a:lnSpc>
                <a:spcPct val="200000"/>
              </a:lnSpc>
              <a:buFont typeface="Arial" panose="020B0604020202020204" pitchFamily="34" charset="0"/>
              <a:buChar char="•"/>
            </a:pPr>
            <a:r>
              <a:rPr lang="en-US" sz="1800" dirty="0">
                <a:latin typeface="+mj-lt"/>
              </a:rPr>
              <a:t>A deadline on when things need to be completed and getting updates on it in every meeting was not met.</a:t>
            </a:r>
          </a:p>
          <a:p>
            <a:pPr marL="342900" indent="-342900">
              <a:lnSpc>
                <a:spcPct val="200000"/>
              </a:lnSpc>
              <a:buFont typeface="Arial" panose="020B0604020202020204" pitchFamily="34" charset="0"/>
              <a:buChar char="•"/>
            </a:pPr>
            <a:r>
              <a:rPr lang="en-US" sz="1800" dirty="0">
                <a:latin typeface="+mj-lt"/>
              </a:rPr>
              <a:t>Did not finish hands on </a:t>
            </a:r>
            <a:r>
              <a:rPr lang="en-US" sz="1800" dirty="0" err="1">
                <a:latin typeface="+mj-lt"/>
              </a:rPr>
              <a:t>on</a:t>
            </a:r>
            <a:r>
              <a:rPr lang="en-US" sz="1800" dirty="0">
                <a:latin typeface="+mj-lt"/>
              </a:rPr>
              <a:t> deep learning algorithms</a:t>
            </a:r>
          </a:p>
        </p:txBody>
      </p:sp>
    </p:spTree>
    <p:extLst>
      <p:ext uri="{BB962C8B-B14F-4D97-AF65-F5344CB8AC3E}">
        <p14:creationId xmlns:p14="http://schemas.microsoft.com/office/powerpoint/2010/main" val="1269694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1101213" y="806941"/>
            <a:ext cx="4994787" cy="60916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Wingdings" panose="05000000000000000000" pitchFamily="2" charset="2"/>
              <a:buChar char="q"/>
            </a:pPr>
            <a:r>
              <a:rPr lang="en-US" sz="2400" dirty="0">
                <a:latin typeface="+mj-lt"/>
              </a:rPr>
              <a:t>What we did to improve?</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48</a:t>
            </a:fld>
            <a:endParaRPr lang="en-US" dirty="0"/>
          </a:p>
        </p:txBody>
      </p:sp>
      <p:sp>
        <p:nvSpPr>
          <p:cNvPr id="4" name="TextBox 3">
            <a:extLst>
              <a:ext uri="{FF2B5EF4-FFF2-40B4-BE49-F238E27FC236}">
                <a16:creationId xmlns:a16="http://schemas.microsoft.com/office/drawing/2014/main" id="{8414761C-6410-70C8-9F9A-238FBC51E7ED}"/>
              </a:ext>
            </a:extLst>
          </p:cNvPr>
          <p:cNvSpPr txBox="1"/>
          <p:nvPr/>
        </p:nvSpPr>
        <p:spPr>
          <a:xfrm>
            <a:off x="1258528" y="1987069"/>
            <a:ext cx="8141110" cy="3334952"/>
          </a:xfrm>
          <a:prstGeom prst="rect">
            <a:avLst/>
          </a:prstGeom>
          <a:noFill/>
        </p:spPr>
        <p:txBody>
          <a:bodyPr wrap="square">
            <a:spAutoFit/>
          </a:bodyPr>
          <a:lstStyle/>
          <a:p>
            <a:pPr marL="285750" indent="-285750">
              <a:lnSpc>
                <a:spcPct val="200000"/>
              </a:lnSpc>
              <a:buFont typeface="Wingdings" panose="05000000000000000000" pitchFamily="2" charset="2"/>
              <a:buChar char="§"/>
            </a:pPr>
            <a:r>
              <a:rPr lang="en-US" sz="1800" dirty="0">
                <a:latin typeface="+mj-lt"/>
              </a:rPr>
              <a:t>Need to improve time-management and spend more time to work on the deliverable</a:t>
            </a:r>
          </a:p>
          <a:p>
            <a:pPr marL="285750" indent="-285750">
              <a:lnSpc>
                <a:spcPct val="200000"/>
              </a:lnSpc>
              <a:buFont typeface="Wingdings" panose="05000000000000000000" pitchFamily="2" charset="2"/>
              <a:buChar char="§"/>
            </a:pPr>
            <a:r>
              <a:rPr lang="en-US" sz="1800" dirty="0">
                <a:latin typeface="+mj-lt"/>
              </a:rPr>
              <a:t>Finish research on deep learning algorithms and start focusing on sprint 6.</a:t>
            </a:r>
          </a:p>
          <a:p>
            <a:pPr marL="285750" indent="-285750">
              <a:lnSpc>
                <a:spcPct val="200000"/>
              </a:lnSpc>
              <a:buFont typeface="Wingdings" panose="05000000000000000000" pitchFamily="2" charset="2"/>
              <a:buChar char="§"/>
            </a:pPr>
            <a:r>
              <a:rPr lang="en-US" sz="1800" dirty="0">
                <a:latin typeface="+mj-lt"/>
              </a:rPr>
              <a:t>Each  members need to take initiative and work on the deliverable .</a:t>
            </a:r>
          </a:p>
          <a:p>
            <a:pPr marL="285750" indent="-285750">
              <a:lnSpc>
                <a:spcPct val="200000"/>
              </a:lnSpc>
              <a:buFont typeface="Wingdings" panose="05000000000000000000" pitchFamily="2" charset="2"/>
              <a:buChar char="§"/>
            </a:pPr>
            <a:r>
              <a:rPr lang="en-US" sz="1800" dirty="0">
                <a:latin typeface="+mj-lt"/>
              </a:rPr>
              <a:t>.Team should focus on timely integration and deployment</a:t>
            </a:r>
          </a:p>
        </p:txBody>
      </p:sp>
    </p:spTree>
    <p:extLst>
      <p:ext uri="{BB962C8B-B14F-4D97-AF65-F5344CB8AC3E}">
        <p14:creationId xmlns:p14="http://schemas.microsoft.com/office/powerpoint/2010/main" val="84867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464836"/>
            <a:ext cx="5541687" cy="1476039"/>
          </a:xfrm>
        </p:spPr>
        <p:txBody>
          <a:bodyPr/>
          <a:lstStyle/>
          <a:p>
            <a:r>
              <a:rPr lang="en-US" sz="5400" dirty="0">
                <a:solidFill>
                  <a:schemeClr val="tx1"/>
                </a:solidFill>
                <a:latin typeface="+mj-lt"/>
              </a:rPr>
              <a:t>SPRINT 6</a:t>
            </a:r>
            <a:endParaRPr lang="en-US" sz="5400" dirty="0">
              <a:solidFill>
                <a:schemeClr val="tx1"/>
              </a:solidFill>
            </a:endParaRPr>
          </a:p>
        </p:txBody>
      </p:sp>
    </p:spTree>
    <p:extLst>
      <p:ext uri="{BB962C8B-B14F-4D97-AF65-F5344CB8AC3E}">
        <p14:creationId xmlns:p14="http://schemas.microsoft.com/office/powerpoint/2010/main" val="319834456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29000"/>
          </a:schemeClr>
        </a:solidFill>
        <a:effectLst/>
      </p:bgPr>
    </p:bg>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1754156" y="605163"/>
            <a:ext cx="8004110" cy="994835"/>
          </a:xfrm>
          <a:ln>
            <a:solidFill>
              <a:schemeClr val="accent6">
                <a:lumMod val="75000"/>
                <a:lumOff val="25000"/>
              </a:schemeClr>
            </a:solidFill>
          </a:ln>
        </p:spPr>
        <p:txBody>
          <a:bodyPr/>
          <a:lstStyle/>
          <a:p>
            <a:r>
              <a:rPr lang="en-US" sz="4000" dirty="0">
                <a:solidFill>
                  <a:schemeClr val="accent6">
                    <a:lumMod val="75000"/>
                    <a:lumOff val="25000"/>
                  </a:schemeClr>
                </a:solidFill>
              </a:rPr>
              <a:t>PROFESSOR FEEDBACK</a:t>
            </a:r>
          </a:p>
        </p:txBody>
      </p:sp>
      <p:pic>
        <p:nvPicPr>
          <p:cNvPr id="46" name="Picture Placeholder 45" descr="Clipboard Mixed with solid fill">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a:blip r:embed="rId2">
            <a:extLst>
              <a:ext uri="{96DAC541-7B7A-43D3-8B79-37D633B846F1}">
                <asvg:svgBlip xmlns:asvg="http://schemas.microsoft.com/office/drawing/2016/SVG/main" r:embed="rId3"/>
              </a:ext>
            </a:extLst>
          </a:blip>
          <a:srcRect/>
          <a:stretch/>
        </p:blipFill>
        <p:spPr>
          <a:xfrm>
            <a:off x="3581401" y="2424366"/>
            <a:ext cx="594360" cy="594360"/>
          </a:xfrm>
        </p:spPr>
      </p:pic>
      <p:pic>
        <p:nvPicPr>
          <p:cNvPr id="105" name="Picture Placeholder 104" descr="Bar graph with upward trend with solid fill">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a:blip r:embed="rId4">
            <a:extLst>
              <a:ext uri="{96DAC541-7B7A-43D3-8B79-37D633B846F1}">
                <asvg:svgBlip xmlns:asvg="http://schemas.microsoft.com/office/drawing/2016/SVG/main" r:embed="rId5"/>
              </a:ext>
            </a:extLst>
          </a:blip>
          <a:srcRect/>
          <a:stretch/>
        </p:blipFill>
        <p:spPr>
          <a:xfrm>
            <a:off x="10273895" y="2424366"/>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418632" y="2645342"/>
            <a:ext cx="3276848" cy="255259"/>
          </a:xfrm>
        </p:spPr>
        <p:txBody>
          <a:bodyPr/>
          <a:lstStyle/>
          <a:p>
            <a:pPr>
              <a:spcAft>
                <a:spcPts val="0"/>
              </a:spcAft>
            </a:pPr>
            <a:r>
              <a:rPr lang="en-US" dirty="0">
                <a:effectLst/>
              </a:rPr>
              <a:t>Professor feedback</a:t>
            </a:r>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239215" y="3089852"/>
            <a:ext cx="5041910" cy="2899424"/>
          </a:xfrm>
        </p:spPr>
        <p:txBody>
          <a:bodyPr/>
          <a:lstStyle/>
          <a:p>
            <a:pPr marL="285750" indent="-285750" algn="l">
              <a:lnSpc>
                <a:spcPct val="150000"/>
              </a:lnSpc>
              <a:spcAft>
                <a:spcPts val="0"/>
              </a:spcAft>
              <a:buFont typeface="Arial" panose="020B0604020202020204" pitchFamily="34" charset="0"/>
              <a:buChar char="•"/>
            </a:pPr>
            <a:r>
              <a:rPr lang="en-US" dirty="0">
                <a:effectLst/>
                <a:latin typeface="Avenir Next LT Pro Light" panose="020B0304020202020204" pitchFamily="34" charset="0"/>
              </a:rPr>
              <a:t>Professor suggested us to update project description.</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Change Architecture diagram</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Change the format of product backlog, User stories  and acceptance criteria.</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Change metrics.</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Change the format in which we write our test cases.</a:t>
            </a:r>
            <a:endParaRPr lang="en-US" dirty="0">
              <a:effectLst/>
              <a:latin typeface="Avenir Next LT Pro Light" panose="020B0304020202020204" pitchFamily="34" charset="0"/>
            </a:endParaRPr>
          </a:p>
          <a:p>
            <a:pPr marL="285750" indent="-285750" algn="l">
              <a:lnSpc>
                <a:spcPct val="150000"/>
              </a:lnSpc>
              <a:spcAft>
                <a:spcPts val="0"/>
              </a:spcAft>
              <a:buFont typeface="Arial" panose="020B0604020202020204" pitchFamily="34" charset="0"/>
              <a:buChar char="•"/>
            </a:pPr>
            <a:endParaRPr lang="en-US" dirty="0">
              <a:effectLst/>
              <a:latin typeface="Avenir Next LT Pro Light" panose="020B0304020202020204" pitchFamily="34" charset="0"/>
            </a:endParaRPr>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6972844" y="2424366"/>
            <a:ext cx="3306026" cy="491509"/>
          </a:xfrm>
        </p:spPr>
        <p:txBody>
          <a:bodyPr/>
          <a:lstStyle/>
          <a:p>
            <a:r>
              <a:rPr lang="en-US" dirty="0">
                <a:effectLst/>
              </a:rPr>
              <a:t>Improvements Made</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6639841" y="3089852"/>
            <a:ext cx="5130237" cy="3457252"/>
          </a:xfrm>
        </p:spPr>
        <p:txBody>
          <a:bodyPr/>
          <a:lstStyle/>
          <a:p>
            <a:pPr marL="285750" indent="-285750" algn="l">
              <a:lnSpc>
                <a:spcPct val="150000"/>
              </a:lnSpc>
              <a:spcAft>
                <a:spcPts val="0"/>
              </a:spcAft>
              <a:buFont typeface="Arial" panose="020B0604020202020204" pitchFamily="34" charset="0"/>
              <a:buChar char="•"/>
            </a:pPr>
            <a:r>
              <a:rPr lang="en-US" dirty="0">
                <a:effectLst/>
                <a:latin typeface="Avenir Next LT Pro Light" panose="020B0304020202020204" pitchFamily="34" charset="0"/>
              </a:rPr>
              <a:t>We Updated our Project description.</a:t>
            </a:r>
          </a:p>
          <a:p>
            <a:pPr marL="285750" indent="-285750" algn="l">
              <a:lnSpc>
                <a:spcPct val="150000"/>
              </a:lnSpc>
              <a:buFont typeface="Arial" panose="020B0604020202020204" pitchFamily="34" charset="0"/>
              <a:buChar char="•"/>
            </a:pPr>
            <a:r>
              <a:rPr lang="en-US" dirty="0">
                <a:effectLst/>
                <a:latin typeface="Avenir Next LT Pro Light" panose="020B0304020202020204" pitchFamily="34" charset="0"/>
              </a:rPr>
              <a:t>We Changed our architecture diagram and added other diagrams too.</a:t>
            </a:r>
          </a:p>
          <a:p>
            <a:pPr marL="285750" indent="-285750" algn="l">
              <a:lnSpc>
                <a:spcPct val="150000"/>
              </a:lnSpc>
              <a:buFont typeface="Arial" panose="020B0604020202020204" pitchFamily="34" charset="0"/>
              <a:buChar char="•"/>
            </a:pPr>
            <a:r>
              <a:rPr lang="en-US" dirty="0">
                <a:effectLst/>
                <a:latin typeface="Avenir Next LT Pro Light" panose="020B0304020202020204" pitchFamily="34" charset="0"/>
              </a:rPr>
              <a:t>We made changes </a:t>
            </a:r>
            <a:r>
              <a:rPr lang="en-US" dirty="0">
                <a:latin typeface="Avenir Next LT Pro Light" panose="020B0304020202020204" pitchFamily="34" charset="0"/>
              </a:rPr>
              <a:t>to product backlog and</a:t>
            </a:r>
            <a:r>
              <a:rPr lang="en-US" dirty="0">
                <a:effectLst/>
                <a:latin typeface="Avenir Next LT Pro Light" panose="020B0304020202020204" pitchFamily="34" charset="0"/>
              </a:rPr>
              <a:t> user stories .</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We updated metrics.</a:t>
            </a:r>
          </a:p>
          <a:p>
            <a:pPr marL="285750" indent="-285750" algn="l">
              <a:lnSpc>
                <a:spcPct val="150000"/>
              </a:lnSpc>
              <a:buFont typeface="Arial" panose="020B0604020202020204" pitchFamily="34" charset="0"/>
              <a:buChar char="•"/>
            </a:pPr>
            <a:r>
              <a:rPr lang="en-US" dirty="0">
                <a:effectLst/>
                <a:latin typeface="Avenir Next LT Pro Light" panose="020B0304020202020204" pitchFamily="34" charset="0"/>
              </a:rPr>
              <a:t>We changed the format of our test cases.</a:t>
            </a:r>
          </a:p>
          <a:p>
            <a:pPr marL="285750" indent="-285750" algn="l">
              <a:lnSpc>
                <a:spcPct val="150000"/>
              </a:lnSpc>
              <a:buFont typeface="Arial" panose="020B0604020202020204" pitchFamily="34" charset="0"/>
              <a:buChar char="•"/>
            </a:pPr>
            <a:endParaRPr lang="en-US" dirty="0">
              <a:effectLst/>
              <a:latin typeface="Avenir Next LT Pro Light" panose="020B0304020202020204" pitchFamily="34" charset="0"/>
            </a:endParaRPr>
          </a:p>
          <a:p>
            <a:pPr marL="285750" indent="-285750" algn="l">
              <a:lnSpc>
                <a:spcPct val="150000"/>
              </a:lnSpc>
              <a:buFont typeface="Arial" panose="020B0604020202020204" pitchFamily="34" charset="0"/>
              <a:buChar char="•"/>
            </a:pPr>
            <a:endParaRPr lang="en-US" dirty="0">
              <a:effectLst/>
              <a:latin typeface="Avenir Next LT Pro Light" panose="020B0304020202020204" pitchFamily="34" charset="0"/>
            </a:endParaRPr>
          </a:p>
          <a:p>
            <a:pPr marL="285750" indent="-285750" algn="l">
              <a:lnSpc>
                <a:spcPct val="150000"/>
              </a:lnSpc>
              <a:spcAft>
                <a:spcPts val="0"/>
              </a:spcAft>
              <a:buFont typeface="Arial" panose="020B0604020202020204" pitchFamily="34" charset="0"/>
              <a:buChar char="•"/>
            </a:pPr>
            <a:endParaRPr lang="en-US" dirty="0">
              <a:effectLst/>
              <a:latin typeface="Avenir Next LT Pro Light" panose="020B0304020202020204" pitchFamily="34" charset="0"/>
            </a:endParaRP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5</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53025892-27C9-93F4-D682-A6B69C16A266}"/>
              </a:ext>
            </a:extLst>
          </p:cNvPr>
          <p:cNvGraphicFramePr>
            <a:graphicFrameLocks noChangeAspect="1"/>
          </p:cNvGraphicFramePr>
          <p:nvPr>
            <p:extLst>
              <p:ext uri="{D42A27DB-BD31-4B8C-83A1-F6EECF244321}">
                <p14:modId xmlns:p14="http://schemas.microsoft.com/office/powerpoint/2010/main" val="2130835656"/>
              </p:ext>
            </p:extLst>
          </p:nvPr>
        </p:nvGraphicFramePr>
        <p:xfrm>
          <a:off x="338138" y="1536192"/>
          <a:ext cx="11393487" cy="4899533"/>
        </p:xfrm>
        <a:graphic>
          <a:graphicData uri="http://schemas.openxmlformats.org/presentationml/2006/ole">
            <mc:AlternateContent xmlns:mc="http://schemas.openxmlformats.org/markup-compatibility/2006">
              <mc:Choice xmlns:v="urn:schemas-microsoft-com:vml" Requires="v">
                <p:oleObj name="Worksheet" r:id="rId2" imgW="6496075" imgH="2914549" progId="Excel.Sheet.12">
                  <p:embed/>
                </p:oleObj>
              </mc:Choice>
              <mc:Fallback>
                <p:oleObj name="Worksheet" r:id="rId2" imgW="6496075" imgH="2914549" progId="Excel.Sheet.12">
                  <p:embed/>
                  <p:pic>
                    <p:nvPicPr>
                      <p:cNvPr id="7" name="Object 6">
                        <a:extLst>
                          <a:ext uri="{FF2B5EF4-FFF2-40B4-BE49-F238E27FC236}">
                            <a16:creationId xmlns:a16="http://schemas.microsoft.com/office/drawing/2014/main" id="{53025892-27C9-93F4-D682-A6B69C16A266}"/>
                          </a:ext>
                        </a:extLst>
                      </p:cNvPr>
                      <p:cNvPicPr/>
                      <p:nvPr/>
                    </p:nvPicPr>
                    <p:blipFill>
                      <a:blip r:embed="rId3"/>
                      <a:stretch>
                        <a:fillRect/>
                      </a:stretch>
                    </p:blipFill>
                    <p:spPr>
                      <a:xfrm>
                        <a:off x="338138" y="1536192"/>
                        <a:ext cx="11393487" cy="4899533"/>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8B7B5CA4-A0D7-E2E1-C038-E78AA4533410}"/>
              </a:ext>
            </a:extLst>
          </p:cNvPr>
          <p:cNvSpPr txBox="1"/>
          <p:nvPr/>
        </p:nvSpPr>
        <p:spPr>
          <a:xfrm>
            <a:off x="667512" y="512064"/>
            <a:ext cx="418795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a:t>Stories planned for sprint6</a:t>
            </a:r>
          </a:p>
        </p:txBody>
      </p:sp>
      <p:sp>
        <p:nvSpPr>
          <p:cNvPr id="10" name="Rectangle 9">
            <a:extLst>
              <a:ext uri="{FF2B5EF4-FFF2-40B4-BE49-F238E27FC236}">
                <a16:creationId xmlns:a16="http://schemas.microsoft.com/office/drawing/2014/main" id="{AF0F7B55-4540-0C92-A7A5-1A89B83F23AA}"/>
              </a:ext>
              <a:ext uri="{C183D7F6-B498-43B3-948B-1728B52AA6E4}">
                <adec:decorative xmlns:adec="http://schemas.microsoft.com/office/drawing/2017/decorative" val="1"/>
              </a:ext>
            </a:extLst>
          </p:cNvPr>
          <p:cNvSpPr/>
          <p:nvPr/>
        </p:nvSpPr>
        <p:spPr>
          <a:xfrm>
            <a:off x="73152" y="173735"/>
            <a:ext cx="11922203" cy="645629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3008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bile device with apps">
            <a:extLst>
              <a:ext uri="{FF2B5EF4-FFF2-40B4-BE49-F238E27FC236}">
                <a16:creationId xmlns:a16="http://schemas.microsoft.com/office/drawing/2014/main" id="{7BF30808-F571-645A-5C5B-018D32EE5CBC}"/>
              </a:ext>
            </a:extLst>
          </p:cNvPr>
          <p:cNvPicPr>
            <a:picLocks noChangeAspect="1"/>
          </p:cNvPicPr>
          <p:nvPr/>
        </p:nvPicPr>
        <p:blipFill>
          <a:blip r:embed="rId3"/>
          <a:stretch>
            <a:fillRect/>
          </a:stretch>
        </p:blipFill>
        <p:spPr>
          <a:xfrm>
            <a:off x="2644877" y="0"/>
            <a:ext cx="9547123" cy="68580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777041"/>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54313" y="3160638"/>
            <a:ext cx="5541687" cy="1476039"/>
          </a:xfrm>
        </p:spPr>
        <p:txBody>
          <a:bodyPr/>
          <a:lstStyle/>
          <a:p>
            <a:r>
              <a:rPr lang="en-US" sz="5400" dirty="0">
                <a:solidFill>
                  <a:schemeClr val="tx1"/>
                </a:solidFill>
                <a:latin typeface="+mj-lt"/>
              </a:rPr>
              <a:t>APPLICATION SCREENSHOTS</a:t>
            </a:r>
            <a:endParaRPr lang="en-US" sz="5400" dirty="0">
              <a:solidFill>
                <a:schemeClr val="tx1"/>
              </a:solidFill>
            </a:endParaRPr>
          </a:p>
        </p:txBody>
      </p:sp>
    </p:spTree>
    <p:extLst>
      <p:ext uri="{BB962C8B-B14F-4D97-AF65-F5344CB8AC3E}">
        <p14:creationId xmlns:p14="http://schemas.microsoft.com/office/powerpoint/2010/main" val="330551191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274933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667396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270" y="0"/>
            <a:ext cx="12311270" cy="6858000"/>
          </a:xfrm>
          <a:prstGeom prst="rect">
            <a:avLst/>
          </a:prstGeom>
        </p:spPr>
      </p:pic>
    </p:spTree>
    <p:extLst>
      <p:ext uri="{BB962C8B-B14F-4D97-AF65-F5344CB8AC3E}">
        <p14:creationId xmlns:p14="http://schemas.microsoft.com/office/powerpoint/2010/main" val="3026474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342684CA-4D44-1FEE-1F9E-5D085FCBF890}"/>
              </a:ext>
            </a:extLst>
          </p:cNvPr>
          <p:cNvPicPr>
            <a:picLocks noChangeAspect="1"/>
          </p:cNvPicPr>
          <p:nvPr/>
        </p:nvPicPr>
        <p:blipFill rotWithShape="1">
          <a:blip r:embed="rId2"/>
          <a:srcRect t="2800" b="4987"/>
          <a:stretch/>
        </p:blipFill>
        <p:spPr>
          <a:xfrm>
            <a:off x="-78638" y="10"/>
            <a:ext cx="12191980" cy="6857990"/>
          </a:xfrm>
          <a:prstGeom prst="rect">
            <a:avLst/>
          </a:prstGeom>
          <a:noFill/>
        </p:spPr>
      </p:pic>
      <p:pic>
        <p:nvPicPr>
          <p:cNvPr id="2" name="Picture 1">
            <a:extLst>
              <a:ext uri="{FF2B5EF4-FFF2-40B4-BE49-F238E27FC236}">
                <a16:creationId xmlns:a16="http://schemas.microsoft.com/office/drawing/2014/main" id="{D93BEFD3-DAED-B7D6-CA87-1D9B2F3F53C7}"/>
              </a:ext>
            </a:extLst>
          </p:cNvPr>
          <p:cNvPicPr>
            <a:picLocks noChangeAspect="1"/>
          </p:cNvPicPr>
          <p:nvPr/>
        </p:nvPicPr>
        <p:blipFill>
          <a:blip r:embed="rId3"/>
          <a:stretch>
            <a:fillRect/>
          </a:stretch>
        </p:blipFill>
        <p:spPr>
          <a:xfrm>
            <a:off x="-78658" y="0"/>
            <a:ext cx="12270659" cy="6858000"/>
          </a:xfrm>
          <a:prstGeom prst="rect">
            <a:avLst/>
          </a:prstGeom>
        </p:spPr>
      </p:pic>
    </p:spTree>
    <p:extLst>
      <p:ext uri="{BB962C8B-B14F-4D97-AF65-F5344CB8AC3E}">
        <p14:creationId xmlns:p14="http://schemas.microsoft.com/office/powerpoint/2010/main" val="4126656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E84C5CED-044D-98A1-7EFD-12931117BF05}"/>
              </a:ext>
            </a:extLst>
          </p:cNvPr>
          <p:cNvPicPr>
            <a:picLocks noChangeAspect="1"/>
          </p:cNvPicPr>
          <p:nvPr/>
        </p:nvPicPr>
        <p:blipFill rotWithShape="1">
          <a:blip r:embed="rId2"/>
          <a:srcRect t="1311" r="565" b="8537"/>
          <a:stretch/>
        </p:blipFill>
        <p:spPr>
          <a:xfrm>
            <a:off x="68846" y="98333"/>
            <a:ext cx="12123154" cy="6759667"/>
          </a:xfrm>
          <a:prstGeom prst="rect">
            <a:avLst/>
          </a:prstGeom>
          <a:noFill/>
        </p:spPr>
      </p:pic>
    </p:spTree>
    <p:extLst>
      <p:ext uri="{BB962C8B-B14F-4D97-AF65-F5344CB8AC3E}">
        <p14:creationId xmlns:p14="http://schemas.microsoft.com/office/powerpoint/2010/main" val="1284592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Placeholder 34" descr="Icon&#10;&#10;Description automatically generated">
            <a:extLst>
              <a:ext uri="{FF2B5EF4-FFF2-40B4-BE49-F238E27FC236}">
                <a16:creationId xmlns:a16="http://schemas.microsoft.com/office/drawing/2014/main" id="{C58B21A8-5168-A716-1926-B7CBDC374AF8}"/>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8460" t="-5773" r="-5328" b="-9256"/>
          <a:stretch/>
        </p:blipFill>
        <p:spPr>
          <a:xfrm>
            <a:off x="6826083" y="675262"/>
            <a:ext cx="5267594" cy="5324850"/>
          </a:xfrm>
        </p:spPr>
      </p:pic>
      <p:sp>
        <p:nvSpPr>
          <p:cNvPr id="38" name="TextBox 37">
            <a:extLst>
              <a:ext uri="{FF2B5EF4-FFF2-40B4-BE49-F238E27FC236}">
                <a16:creationId xmlns:a16="http://schemas.microsoft.com/office/drawing/2014/main" id="{365D1D81-A1FC-59DA-7505-0F37DD6FF8D9}"/>
              </a:ext>
            </a:extLst>
          </p:cNvPr>
          <p:cNvSpPr txBox="1"/>
          <p:nvPr/>
        </p:nvSpPr>
        <p:spPr>
          <a:xfrm>
            <a:off x="1584830" y="1373404"/>
            <a:ext cx="3416439" cy="707886"/>
          </a:xfrm>
          <a:prstGeom prst="rect">
            <a:avLst/>
          </a:prstGeom>
          <a:noFill/>
          <a:ln w="28575">
            <a:solidFill>
              <a:schemeClr val="tx1"/>
            </a:solidFill>
          </a:ln>
        </p:spPr>
        <p:txBody>
          <a:bodyPr wrap="square">
            <a:spAutoFit/>
          </a:bodyPr>
          <a:lstStyle/>
          <a:p>
            <a:pPr algn="l"/>
            <a:r>
              <a:rPr lang="en-US" sz="4000" b="1" dirty="0">
                <a:latin typeface="+mj-lt"/>
              </a:rPr>
              <a:t>Git-hub Link</a:t>
            </a:r>
          </a:p>
        </p:txBody>
      </p:sp>
      <p:sp>
        <p:nvSpPr>
          <p:cNvPr id="40" name="TextBox 39">
            <a:extLst>
              <a:ext uri="{FF2B5EF4-FFF2-40B4-BE49-F238E27FC236}">
                <a16:creationId xmlns:a16="http://schemas.microsoft.com/office/drawing/2014/main" id="{11E405AE-2AB1-38E6-01E2-581A9D2E4E41}"/>
              </a:ext>
            </a:extLst>
          </p:cNvPr>
          <p:cNvSpPr txBox="1"/>
          <p:nvPr/>
        </p:nvSpPr>
        <p:spPr>
          <a:xfrm>
            <a:off x="1078346" y="3244334"/>
            <a:ext cx="5267594" cy="369332"/>
          </a:xfrm>
          <a:prstGeom prst="rect">
            <a:avLst/>
          </a:prstGeom>
          <a:noFill/>
        </p:spPr>
        <p:txBody>
          <a:bodyPr wrap="square">
            <a:spAutoFit/>
          </a:bodyPr>
          <a:lstStyle/>
          <a:p>
            <a:pPr algn="l"/>
            <a:r>
              <a:rPr lang="en-US" sz="1800" dirty="0">
                <a:ea typeface="+mn-lt"/>
                <a:cs typeface="+mn-lt"/>
              </a:rPr>
              <a:t>https://github.com/DhariniMansi/CS691.wiki.git</a:t>
            </a:r>
            <a:endParaRPr lang="en-US" sz="1800" dirty="0"/>
          </a:p>
        </p:txBody>
      </p:sp>
    </p:spTree>
    <p:extLst>
      <p:ext uri="{BB962C8B-B14F-4D97-AF65-F5344CB8AC3E}">
        <p14:creationId xmlns:p14="http://schemas.microsoft.com/office/powerpoint/2010/main" val="2365296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969719" y="1995948"/>
            <a:ext cx="2955404" cy="626746"/>
          </a:xfrm>
        </p:spPr>
        <p:txBody>
          <a:bodyPr/>
          <a:lstStyle/>
          <a:p>
            <a:r>
              <a:rPr lang="en-US" dirty="0"/>
              <a:t>Happy eating</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738418" y="2780011"/>
            <a:ext cx="3058885" cy="2388450"/>
          </a:xfrm>
        </p:spPr>
        <p:txBody>
          <a:bodyPr/>
          <a:lstStyle/>
          <a:p>
            <a:r>
              <a:rPr lang="en-US" sz="3600" dirty="0">
                <a:latin typeface="+mj-lt"/>
              </a:rPr>
              <a:t>THANK YOU</a:t>
            </a:r>
          </a:p>
        </p:txBody>
      </p:sp>
      <p:sp>
        <p:nvSpPr>
          <p:cNvPr id="2" name="Date Placeholder 1">
            <a:extLst>
              <a:ext uri="{FF2B5EF4-FFF2-40B4-BE49-F238E27FC236}">
                <a16:creationId xmlns:a16="http://schemas.microsoft.com/office/drawing/2014/main" id="{59D1294D-3F13-4F4B-8004-41165CEA9B8C}"/>
              </a:ext>
            </a:extLst>
          </p:cNvPr>
          <p:cNvSpPr>
            <a:spLocks noGrp="1"/>
          </p:cNvSpPr>
          <p:nvPr>
            <p:ph type="dt" sz="half" idx="10"/>
          </p:nvPr>
        </p:nvSpPr>
        <p:spPr>
          <a:xfrm>
            <a:off x="838200" y="6356350"/>
            <a:ext cx="2743200" cy="365125"/>
          </a:xfrm>
        </p:spPr>
        <p:txBody>
          <a:bodyPr/>
          <a:lstStyle/>
          <a:p>
            <a:r>
              <a:rPr lang="en-US"/>
              <a:t>8/03/20XX</a:t>
            </a:r>
          </a:p>
        </p:txBody>
      </p:sp>
      <p:sp>
        <p:nvSpPr>
          <p:cNvPr id="3" name="Footer Placeholder 2">
            <a:extLst>
              <a:ext uri="{FF2B5EF4-FFF2-40B4-BE49-F238E27FC236}">
                <a16:creationId xmlns:a16="http://schemas.microsoft.com/office/drawing/2014/main" id="{19CBFDB8-719B-42E9-9967-BDF0B7AFF39E}"/>
              </a:ext>
            </a:extLst>
          </p:cNvPr>
          <p:cNvSpPr>
            <a:spLocks noGrp="1"/>
          </p:cNvSpPr>
          <p:nvPr>
            <p:ph type="ftr" sz="quarter" idx="11"/>
          </p:nvPr>
        </p:nvSpPr>
        <p:spPr>
          <a:xfrm>
            <a:off x="4038600" y="6356350"/>
            <a:ext cx="3156857" cy="365125"/>
          </a:xfrm>
        </p:spPr>
        <p:txBody>
          <a:bodyPr/>
          <a:lstStyle/>
          <a:p>
            <a:r>
              <a:rPr lang="en-US"/>
              <a:t>PITCH DECK</a:t>
            </a:r>
          </a:p>
        </p:txBody>
      </p:sp>
      <p:pic>
        <p:nvPicPr>
          <p:cNvPr id="30" name="Picture 29" descr="A picture containing table, wooden, food, plate&#10;&#10;Description automatically generated">
            <a:extLst>
              <a:ext uri="{FF2B5EF4-FFF2-40B4-BE49-F238E27FC236}">
                <a16:creationId xmlns:a16="http://schemas.microsoft.com/office/drawing/2014/main" id="{5A663716-34CE-9154-7B9C-010F591D2207}"/>
              </a:ext>
            </a:extLst>
          </p:cNvPr>
          <p:cNvPicPr>
            <a:picLocks noChangeAspect="1"/>
          </p:cNvPicPr>
          <p:nvPr/>
        </p:nvPicPr>
        <p:blipFill rotWithShape="1">
          <a:blip r:embed="rId2"/>
          <a:srcRect l="-5763" t="-231" r="19970" b="231"/>
          <a:stretch/>
        </p:blipFill>
        <p:spPr>
          <a:xfrm>
            <a:off x="-602225" y="0"/>
            <a:ext cx="8782664" cy="6858000"/>
          </a:xfrm>
          <a:prstGeom prst="rect">
            <a:avLst/>
          </a:prstGeom>
        </p:spPr>
      </p:pic>
    </p:spTree>
    <p:extLst>
      <p:ext uri="{BB962C8B-B14F-4D97-AF65-F5344CB8AC3E}">
        <p14:creationId xmlns:p14="http://schemas.microsoft.com/office/powerpoint/2010/main" val="404145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abstract connection in pale grey background">
            <a:extLst>
              <a:ext uri="{FF2B5EF4-FFF2-40B4-BE49-F238E27FC236}">
                <a16:creationId xmlns:a16="http://schemas.microsoft.com/office/drawing/2014/main" id="{48C610B3-F126-2498-2DE5-002E887BDE2E}"/>
              </a:ext>
            </a:extLst>
          </p:cNvPr>
          <p:cNvPicPr>
            <a:picLocks noChangeAspect="1"/>
          </p:cNvPicPr>
          <p:nvPr/>
        </p:nvPicPr>
        <p:blipFill>
          <a:blip r:embed="rId2"/>
          <a:stretch>
            <a:fillRect/>
          </a:stretch>
        </p:blipFill>
        <p:spPr>
          <a:xfrm>
            <a:off x="644" y="0"/>
            <a:ext cx="12191356" cy="6858000"/>
          </a:xfrm>
          <a:prstGeom prst="rect">
            <a:avLst/>
          </a:prstGeom>
        </p:spPr>
      </p:pic>
      <p:sp>
        <p:nvSpPr>
          <p:cNvPr id="16" name="TextBox 15">
            <a:extLst>
              <a:ext uri="{FF2B5EF4-FFF2-40B4-BE49-F238E27FC236}">
                <a16:creationId xmlns:a16="http://schemas.microsoft.com/office/drawing/2014/main" id="{3C1976B7-1BF8-2209-9B97-C3F388E570E5}"/>
              </a:ext>
            </a:extLst>
          </p:cNvPr>
          <p:cNvSpPr txBox="1"/>
          <p:nvPr/>
        </p:nvSpPr>
        <p:spPr>
          <a:xfrm flipH="1">
            <a:off x="5635689" y="1335081"/>
            <a:ext cx="6305687" cy="3416320"/>
          </a:xfrm>
          <a:prstGeom prst="rect">
            <a:avLst/>
          </a:prstGeom>
          <a:noFill/>
          <a:ln w="28575">
            <a:solidFill>
              <a:schemeClr val="tx1"/>
            </a:solidFill>
          </a:ln>
        </p:spPr>
        <p:txBody>
          <a:bodyPr wrap="square" lIns="91440" tIns="45720" rIns="91440" bIns="45720" rtlCol="0" anchor="t">
            <a:spAutoFit/>
          </a:bodyPr>
          <a:lstStyle/>
          <a:p>
            <a:pPr algn="ctr"/>
            <a:endParaRPr lang="en-US" sz="5400" dirty="0">
              <a:latin typeface="+mj-lt"/>
            </a:endParaRPr>
          </a:p>
          <a:p>
            <a:pPr algn="ctr"/>
            <a:r>
              <a:rPr lang="en-US" sz="5400" dirty="0">
                <a:latin typeface="+mj-lt"/>
              </a:rPr>
              <a:t>TEAM WORKING</a:t>
            </a:r>
          </a:p>
          <a:p>
            <a:pPr algn="ctr"/>
            <a:r>
              <a:rPr lang="en-US" sz="5400" dirty="0">
                <a:latin typeface="+mj-lt"/>
              </a:rPr>
              <a:t>AGREEMENT</a:t>
            </a:r>
          </a:p>
          <a:p>
            <a:endParaRPr lang="en-US" sz="5400" dirty="0">
              <a:latin typeface="+mj-lt"/>
            </a:endParaRPr>
          </a:p>
        </p:txBody>
      </p:sp>
    </p:spTree>
    <p:extLst>
      <p:ext uri="{BB962C8B-B14F-4D97-AF65-F5344CB8AC3E}">
        <p14:creationId xmlns:p14="http://schemas.microsoft.com/office/powerpoint/2010/main" val="2120570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326839" y="128017"/>
            <a:ext cx="3392006" cy="548639"/>
          </a:xfrm>
          <a:ln>
            <a:solidFill>
              <a:schemeClr val="accent5">
                <a:lumMod val="50000"/>
              </a:schemeClr>
            </a:solidFill>
          </a:ln>
        </p:spPr>
        <p:txBody>
          <a:bodyPr/>
          <a:lstStyle/>
          <a:p>
            <a:r>
              <a:rPr lang="en-US" noProof="0" dirty="0">
                <a:solidFill>
                  <a:schemeClr val="tx1"/>
                </a:solidFill>
              </a:rPr>
              <a:t>TEAM AGREEMENT</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5183953" y="942391"/>
            <a:ext cx="6749899" cy="5447069"/>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1800" dirty="0">
                <a:latin typeface="+mj-lt"/>
              </a:rPr>
              <a:t>All the members of the team are expected attend meetings that happen twice over the week and in case of absence person must contact the teammates for the information.</a:t>
            </a:r>
            <a:endParaRPr lang="en-US" sz="1800" b="0" i="0" dirty="0">
              <a:effectLst/>
              <a:latin typeface="+mj-lt"/>
            </a:endParaRPr>
          </a:p>
          <a:p>
            <a:pPr marL="342900" indent="-342900">
              <a:lnSpc>
                <a:spcPct val="150000"/>
              </a:lnSpc>
              <a:buFont typeface="Wingdings" panose="05000000000000000000" pitchFamily="2" charset="2"/>
              <a:buChar char="§"/>
            </a:pPr>
            <a:r>
              <a:rPr lang="en-US" dirty="0">
                <a:latin typeface="+mj-lt"/>
              </a:rPr>
              <a:t>Tasks are to be divided between each member of the team and the members of the team should stay committed to the deadlines of the tasks that they are assigned</a:t>
            </a:r>
            <a:r>
              <a:rPr lang="en-US" sz="1800" dirty="0">
                <a:latin typeface="+mj-lt"/>
              </a:rPr>
              <a:t>.</a:t>
            </a:r>
          </a:p>
          <a:p>
            <a:pPr marL="342900" indent="-342900">
              <a:lnSpc>
                <a:spcPct val="150000"/>
              </a:lnSpc>
              <a:buFont typeface="Wingdings" panose="05000000000000000000" pitchFamily="2" charset="2"/>
              <a:buChar char="§"/>
            </a:pPr>
            <a:r>
              <a:rPr lang="en-US" sz="1800" dirty="0">
                <a:latin typeface="+mj-lt"/>
              </a:rPr>
              <a:t>Each member of the team are expected to </a:t>
            </a:r>
            <a:r>
              <a:rPr lang="en-US" dirty="0">
                <a:latin typeface="+mj-lt"/>
              </a:rPr>
              <a:t>brainstorm and come up with unique ideas.</a:t>
            </a:r>
          </a:p>
          <a:p>
            <a:pPr marL="342900" indent="-342900">
              <a:lnSpc>
                <a:spcPct val="150000"/>
              </a:lnSpc>
              <a:buFont typeface="Wingdings" panose="05000000000000000000" pitchFamily="2" charset="2"/>
              <a:buChar char="§"/>
            </a:pPr>
            <a:r>
              <a:rPr lang="en-US" sz="1800" dirty="0">
                <a:latin typeface="+mj-lt"/>
              </a:rPr>
              <a:t>Making sure every teammate providing the equal amount of contribution and providing feedback within the team so that they can perform better.</a:t>
            </a:r>
          </a:p>
          <a:p>
            <a:pPr marL="342900" indent="-342900">
              <a:lnSpc>
                <a:spcPct val="150000"/>
              </a:lnSpc>
              <a:buFont typeface="Wingdings" panose="05000000000000000000" pitchFamily="2" charset="2"/>
              <a:buChar char="§"/>
            </a:pPr>
            <a:r>
              <a:rPr lang="en-US" dirty="0">
                <a:latin typeface="+mj-lt"/>
              </a:rPr>
              <a:t>In case if any person in the team faces issues the he should contact other persons in the team.</a:t>
            </a:r>
          </a:p>
        </p:txBody>
      </p:sp>
      <p:pic>
        <p:nvPicPr>
          <p:cNvPr id="26" name="Picture 25" descr="Hands forming circle">
            <a:extLst>
              <a:ext uri="{FF2B5EF4-FFF2-40B4-BE49-F238E27FC236}">
                <a16:creationId xmlns:a16="http://schemas.microsoft.com/office/drawing/2014/main" id="{DF734AB9-D864-7EF0-0EB6-D9A749A0E9F1}"/>
              </a:ext>
            </a:extLst>
          </p:cNvPr>
          <p:cNvPicPr>
            <a:picLocks noChangeAspect="1"/>
          </p:cNvPicPr>
          <p:nvPr/>
        </p:nvPicPr>
        <p:blipFill rotWithShape="1">
          <a:blip r:embed="rId2"/>
          <a:srcRect l="14719" r="22013" b="953"/>
          <a:stretch/>
        </p:blipFill>
        <p:spPr>
          <a:xfrm>
            <a:off x="1" y="-82296"/>
            <a:ext cx="4946904" cy="6940296"/>
          </a:xfrm>
          <a:prstGeom prst="rect">
            <a:avLst/>
          </a:prstGeom>
        </p:spPr>
      </p:pic>
      <p:sp>
        <p:nvSpPr>
          <p:cNvPr id="2" name="TextBox 1">
            <a:extLst>
              <a:ext uri="{FF2B5EF4-FFF2-40B4-BE49-F238E27FC236}">
                <a16:creationId xmlns:a16="http://schemas.microsoft.com/office/drawing/2014/main" id="{CC2CAE67-F0B5-B620-8DFB-F5487856743E}"/>
              </a:ext>
            </a:extLst>
          </p:cNvPr>
          <p:cNvSpPr txBox="1"/>
          <p:nvPr/>
        </p:nvSpPr>
        <p:spPr>
          <a:xfrm>
            <a:off x="1050437" y="2435940"/>
            <a:ext cx="2961467" cy="1754326"/>
          </a:xfrm>
          <a:prstGeom prst="rect">
            <a:avLst/>
          </a:prstGeom>
          <a:noFill/>
        </p:spPr>
        <p:txBody>
          <a:bodyPr wrap="square" rtlCol="0">
            <a:spAutoFit/>
          </a:bodyPr>
          <a:lstStyle/>
          <a:p>
            <a:r>
              <a:rPr lang="en-US" dirty="0">
                <a:solidFill>
                  <a:schemeClr val="bg1"/>
                </a:solidFill>
              </a:rPr>
              <a:t>Team:</a:t>
            </a:r>
          </a:p>
          <a:p>
            <a:r>
              <a:rPr lang="en-US" dirty="0">
                <a:solidFill>
                  <a:schemeClr val="bg1"/>
                </a:solidFill>
              </a:rPr>
              <a:t>1)Maanasa Dharini</a:t>
            </a:r>
          </a:p>
          <a:p>
            <a:r>
              <a:rPr lang="en-US" dirty="0">
                <a:solidFill>
                  <a:schemeClr val="bg1"/>
                </a:solidFill>
              </a:rPr>
              <a:t>2)</a:t>
            </a:r>
            <a:r>
              <a:rPr lang="en-US" dirty="0" err="1">
                <a:solidFill>
                  <a:schemeClr val="bg1"/>
                </a:solidFill>
              </a:rPr>
              <a:t>Sathwik</a:t>
            </a:r>
            <a:r>
              <a:rPr lang="en-US" dirty="0">
                <a:solidFill>
                  <a:schemeClr val="bg1"/>
                </a:solidFill>
              </a:rPr>
              <a:t> </a:t>
            </a:r>
            <a:r>
              <a:rPr lang="en-US" dirty="0" err="1">
                <a:solidFill>
                  <a:schemeClr val="bg1"/>
                </a:solidFill>
              </a:rPr>
              <a:t>Mundeti</a:t>
            </a:r>
            <a:endParaRPr lang="en-US" dirty="0">
              <a:solidFill>
                <a:schemeClr val="bg1"/>
              </a:solidFill>
            </a:endParaRPr>
          </a:p>
          <a:p>
            <a:r>
              <a:rPr lang="en-US" dirty="0">
                <a:solidFill>
                  <a:schemeClr val="bg1"/>
                </a:solidFill>
              </a:rPr>
              <a:t>3)Naresh Babu </a:t>
            </a:r>
            <a:r>
              <a:rPr lang="en-US" dirty="0" err="1">
                <a:solidFill>
                  <a:schemeClr val="bg1"/>
                </a:solidFill>
              </a:rPr>
              <a:t>Chinta</a:t>
            </a:r>
            <a:endParaRPr lang="en-US" dirty="0">
              <a:solidFill>
                <a:schemeClr val="bg1"/>
              </a:solidFill>
            </a:endParaRPr>
          </a:p>
          <a:p>
            <a:r>
              <a:rPr lang="en-US" dirty="0">
                <a:solidFill>
                  <a:schemeClr val="bg1"/>
                </a:solidFill>
              </a:rPr>
              <a:t>4)Varun Reddy </a:t>
            </a:r>
            <a:r>
              <a:rPr lang="en-US" dirty="0" err="1">
                <a:solidFill>
                  <a:schemeClr val="bg1"/>
                </a:solidFill>
              </a:rPr>
              <a:t>Duggimpudi</a:t>
            </a:r>
            <a:endParaRPr lang="en-US" dirty="0">
              <a:solidFill>
                <a:schemeClr val="bg1"/>
              </a:solidFill>
            </a:endParaRPr>
          </a:p>
          <a:p>
            <a:r>
              <a:rPr lang="en-US" dirty="0">
                <a:solidFill>
                  <a:schemeClr val="bg1"/>
                </a:solidFill>
              </a:rPr>
              <a:t>5)</a:t>
            </a:r>
            <a:r>
              <a:rPr lang="en-US" dirty="0" err="1">
                <a:solidFill>
                  <a:schemeClr val="bg1"/>
                </a:solidFill>
              </a:rPr>
              <a:t>Brunda</a:t>
            </a:r>
            <a:r>
              <a:rPr lang="en-US" dirty="0">
                <a:solidFill>
                  <a:schemeClr val="bg1"/>
                </a:solidFill>
              </a:rPr>
              <a:t> Reddy</a:t>
            </a:r>
          </a:p>
        </p:txBody>
      </p:sp>
    </p:spTree>
    <p:extLst>
      <p:ext uri="{BB962C8B-B14F-4D97-AF65-F5344CB8AC3E}">
        <p14:creationId xmlns:p14="http://schemas.microsoft.com/office/powerpoint/2010/main" val="109430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25000"/>
          </a:schemeClr>
        </a:solidFill>
        <a:effectLst/>
      </p:bgPr>
    </p:bg>
    <p:spTree>
      <p:nvGrpSpPr>
        <p:cNvPr id="1" name=""/>
        <p:cNvGrpSpPr/>
        <p:nvPr/>
      </p:nvGrpSpPr>
      <p:grpSpPr>
        <a:xfrm>
          <a:off x="0" y="0"/>
          <a:ext cx="0" cy="0"/>
          <a:chOff x="0" y="0"/>
          <a:chExt cx="0" cy="0"/>
        </a:xfrm>
      </p:grpSpPr>
      <p:pic>
        <p:nvPicPr>
          <p:cNvPr id="25" name="Picture 24" descr="A picture containing food, ground, vegetable, meat&#10;&#10;Description automatically generated">
            <a:extLst>
              <a:ext uri="{FF2B5EF4-FFF2-40B4-BE49-F238E27FC236}">
                <a16:creationId xmlns:a16="http://schemas.microsoft.com/office/drawing/2014/main" id="{AD785328-C458-84FE-D569-E6D35831409C}"/>
              </a:ext>
            </a:extLst>
          </p:cNvPr>
          <p:cNvPicPr>
            <a:picLocks noChangeAspect="1"/>
          </p:cNvPicPr>
          <p:nvPr/>
        </p:nvPicPr>
        <p:blipFill>
          <a:blip r:embed="rId3"/>
          <a:stretch>
            <a:fillRect/>
          </a:stretch>
        </p:blipFill>
        <p:spPr>
          <a:xfrm>
            <a:off x="2689343" y="0"/>
            <a:ext cx="9502657" cy="7100597"/>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690978"/>
            <a:ext cx="5541687" cy="1476039"/>
          </a:xfrm>
        </p:spPr>
        <p:txBody>
          <a:bodyPr/>
          <a:lstStyle/>
          <a:p>
            <a:r>
              <a:rPr lang="en-US" sz="5400" dirty="0">
                <a:solidFill>
                  <a:schemeClr val="tx1"/>
                </a:solidFill>
                <a:latin typeface="+mj-lt"/>
              </a:rPr>
              <a:t>PROBLEM </a:t>
            </a:r>
            <a:br>
              <a:rPr lang="en-US" sz="5400" dirty="0">
                <a:solidFill>
                  <a:schemeClr val="tx1"/>
                </a:solidFill>
                <a:latin typeface="+mj-lt"/>
              </a:rPr>
            </a:br>
            <a:r>
              <a:rPr lang="en-US" sz="5400" dirty="0">
                <a:solidFill>
                  <a:schemeClr val="tx1"/>
                </a:solidFill>
                <a:latin typeface="+mj-lt"/>
              </a:rPr>
              <a:t>STATEMENT</a:t>
            </a:r>
            <a:endParaRPr lang="en-US" sz="5400" dirty="0">
              <a:solidFill>
                <a:schemeClr val="tx1"/>
              </a:solidFill>
            </a:endParaRPr>
          </a:p>
        </p:txBody>
      </p:sp>
    </p:spTree>
    <p:extLst>
      <p:ext uri="{BB962C8B-B14F-4D97-AF65-F5344CB8AC3E}">
        <p14:creationId xmlns:p14="http://schemas.microsoft.com/office/powerpoint/2010/main" val="15269849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4167604" y="293417"/>
            <a:ext cx="3994443" cy="622693"/>
          </a:xfrm>
          <a:ln>
            <a:solidFill>
              <a:schemeClr val="accent5">
                <a:lumMod val="50000"/>
              </a:schemeClr>
            </a:solidFill>
          </a:ln>
        </p:spPr>
        <p:txBody>
          <a:bodyPr/>
          <a:lstStyle/>
          <a:p>
            <a:r>
              <a:rPr lang="en-US" noProof="0" dirty="0">
                <a:solidFill>
                  <a:schemeClr val="tx1"/>
                </a:solidFill>
              </a:rPr>
              <a:t>PROBLEM STATEMENT</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2439555" y="1806997"/>
            <a:ext cx="8710226" cy="4616072"/>
          </a:xfrm>
          <a:prstGeom prst="rect">
            <a:avLst/>
          </a:prstGeom>
          <a:noFill/>
        </p:spPr>
        <p:txBody>
          <a:bodyPr wrap="square" rtlCol="0">
            <a:spAutoFit/>
          </a:bodyPr>
          <a:lstStyle/>
          <a:p>
            <a:pPr lvl="1" algn="just">
              <a:lnSpc>
                <a:spcPct val="150000"/>
              </a:lnSpc>
            </a:pPr>
            <a:r>
              <a:rPr lang="en-US" b="0" i="0" dirty="0">
                <a:effectLst/>
                <a:latin typeface="+mj-lt"/>
              </a:rPr>
              <a:t>A health casual who doesn't particularly care about calorie counting needs a way to get a good idea of how (healthily?) they're eating</a:t>
            </a:r>
            <a:r>
              <a:rPr lang="en-US" dirty="0">
                <a:latin typeface="+mj-lt"/>
              </a:rPr>
              <a:t>. Most of the fitness apps focus on tracking calories but they don’t include the feature that helps them to know calories from the food that they are eating, and we are trying to solve it using deep learning.</a:t>
            </a:r>
          </a:p>
          <a:p>
            <a:pPr lvl="1" algn="just">
              <a:lnSpc>
                <a:spcPct val="150000"/>
              </a:lnSpc>
            </a:pPr>
            <a:r>
              <a:rPr lang="en-US" dirty="0">
                <a:latin typeface="+mj-lt"/>
              </a:rPr>
              <a:t>Food classification is a challenging problem due to the large number of food categories. Calorie estimation that helps in calculating number of calories in a </a:t>
            </a:r>
            <a:r>
              <a:rPr lang="en-US" dirty="0" err="1">
                <a:latin typeface="+mj-lt"/>
              </a:rPr>
              <a:t>recipe.Food</a:t>
            </a:r>
            <a:r>
              <a:rPr lang="en-US" dirty="0">
                <a:latin typeface="+mj-lt"/>
              </a:rPr>
              <a:t> classification brings out ingredients in a recipe and  maintenance calories that help in calculating number of calories based on age, height and activity and recipe generation that helps us to create recipe from the set of inputs that we give are part of our project.</a:t>
            </a:r>
          </a:p>
        </p:txBody>
      </p:sp>
      <p:cxnSp>
        <p:nvCxnSpPr>
          <p:cNvPr id="4" name="Straight Connector 3">
            <a:extLst>
              <a:ext uri="{FF2B5EF4-FFF2-40B4-BE49-F238E27FC236}">
                <a16:creationId xmlns:a16="http://schemas.microsoft.com/office/drawing/2014/main" id="{E9BC0599-5DD2-C93F-1900-654417BB0257}"/>
              </a:ext>
            </a:extLst>
          </p:cNvPr>
          <p:cNvCxnSpPr>
            <a:cxnSpLocks/>
          </p:cNvCxnSpPr>
          <p:nvPr/>
        </p:nvCxnSpPr>
        <p:spPr>
          <a:xfrm>
            <a:off x="1483567" y="-9832"/>
            <a:ext cx="0" cy="6783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E87EC68-C6DA-A0B3-26F2-02573E9BFBBD}"/>
              </a:ext>
            </a:extLst>
          </p:cNvPr>
          <p:cNvCxnSpPr/>
          <p:nvPr/>
        </p:nvCxnSpPr>
        <p:spPr>
          <a:xfrm>
            <a:off x="0" y="1306286"/>
            <a:ext cx="34616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780312"/>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F7617449765954C89A2453A0DC3854F" ma:contentTypeVersion="9" ma:contentTypeDescription="Create a new document." ma:contentTypeScope="" ma:versionID="838fed4f3223c870f3061c8ce134c65f">
  <xsd:schema xmlns:xsd="http://www.w3.org/2001/XMLSchema" xmlns:xs="http://www.w3.org/2001/XMLSchema" xmlns:p="http://schemas.microsoft.com/office/2006/metadata/properties" xmlns:ns3="c0891512-a165-43c1-a711-ac7654f66943" xmlns:ns4="dbdc7dc1-3c47-461e-ac21-91583b2067ae" targetNamespace="http://schemas.microsoft.com/office/2006/metadata/properties" ma:root="true" ma:fieldsID="b379c5577d23e59025e5ea6cec6dc3fc" ns3:_="" ns4:_="">
    <xsd:import namespace="c0891512-a165-43c1-a711-ac7654f66943"/>
    <xsd:import namespace="dbdc7dc1-3c47-461e-ac21-91583b2067a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91512-a165-43c1-a711-ac7654f6694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dc7dc1-3c47-461e-ac21-91583b2067a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D8CF18AE-D61A-46A3-9130-AB96E8088727}">
  <ds:schemaRefs>
    <ds:schemaRef ds:uri="c0891512-a165-43c1-a711-ac7654f66943"/>
    <ds:schemaRef ds:uri="dbdc7dc1-3c47-461e-ac21-91583b2067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2B890FE-FB7A-4851-ADC9-71BE4492D2DD}">
  <ds:schemaRefs>
    <ds:schemaRef ds:uri="c0891512-a165-43c1-a711-ac7654f66943"/>
    <ds:schemaRef ds:uri="dbdc7dc1-3c47-461e-ac21-91583b2067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{563C993E-81CF-4DDB-80F7-AE927CE9B555}tf16411246_win32</Template>
  <TotalTime>4985</TotalTime>
  <Words>1779</Words>
  <Application>Microsoft Office PowerPoint</Application>
  <PresentationFormat>Widescreen</PresentationFormat>
  <Paragraphs>271</Paragraphs>
  <Slides>58</Slides>
  <Notes>15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9" baseType="lpstr">
      <vt:lpstr>Abadi Extra Light</vt:lpstr>
      <vt:lpstr>Arial</vt:lpstr>
      <vt:lpstr>Avenir Next LT Pro</vt:lpstr>
      <vt:lpstr>Avenir Next LT Pro Light</vt:lpstr>
      <vt:lpstr>Calibri</vt:lpstr>
      <vt:lpstr>Calisto MT</vt:lpstr>
      <vt:lpstr>Courier New</vt:lpstr>
      <vt:lpstr>Kunstler Script</vt:lpstr>
      <vt:lpstr>Wingdings</vt:lpstr>
      <vt:lpstr>Office Theme</vt:lpstr>
      <vt:lpstr>Worksheet</vt:lpstr>
      <vt:lpstr>PROMOTING HEALTHY EATING  &amp; BALANCED DIET</vt:lpstr>
      <vt:lpstr>AGENDA</vt:lpstr>
      <vt:lpstr>Meet the team</vt:lpstr>
      <vt:lpstr>Meet the team</vt:lpstr>
      <vt:lpstr>PROFESSOR FEEDBACK</vt:lpstr>
      <vt:lpstr>PowerPoint Presentation</vt:lpstr>
      <vt:lpstr>TEAM AGREEMENT</vt:lpstr>
      <vt:lpstr>PROBLEM  STATEMENT</vt:lpstr>
      <vt:lpstr>PROBLEM STATEMENT</vt:lpstr>
      <vt:lpstr>PROJECT DESCRIPTION</vt:lpstr>
      <vt:lpstr>Project description</vt:lpstr>
      <vt:lpstr>Project description</vt:lpstr>
      <vt:lpstr>CALORIE ESTIMATION</vt:lpstr>
      <vt:lpstr>PERSONAS</vt:lpstr>
      <vt:lpstr>Elena Dietitian 35 years</vt:lpstr>
      <vt:lpstr>PowerPoint Presentation</vt:lpstr>
      <vt:lpstr>PowerPoint Presentation</vt:lpstr>
      <vt:lpstr>PowerPoint Presentation</vt:lpstr>
      <vt:lpstr>MINIMUM VIABLE PRODUCT</vt:lpstr>
      <vt:lpstr>PowerPoint Presentation</vt:lpstr>
      <vt:lpstr>PowerPoint Presentation</vt:lpstr>
      <vt:lpstr>DIAGRAMS</vt:lpstr>
      <vt:lpstr>ARCHITECTURAL DIAGRAM</vt:lpstr>
      <vt:lpstr>SEQUENTIAL DIAGRAM</vt:lpstr>
      <vt:lpstr>CLASS DIAGRAM</vt:lpstr>
      <vt:lpstr>DATA FLOW DIAGRAM</vt:lpstr>
      <vt:lpstr>PowerPoint Presentation</vt:lpstr>
      <vt:lpstr>PowerPoint Presentation</vt:lpstr>
      <vt:lpstr>SPRINT 4 RECAP</vt:lpstr>
      <vt:lpstr>PowerPoint Presentation</vt:lpstr>
      <vt:lpstr>PRODUCT  BACKLOG</vt:lpstr>
      <vt:lpstr>PowerPoint Presentation</vt:lpstr>
      <vt:lpstr>PowerPoint Presentation</vt:lpstr>
      <vt:lpstr>SPRINT BACKLOG &amp; USER STORIES</vt:lpstr>
      <vt:lpstr>PowerPoint Presentation</vt:lpstr>
      <vt:lpstr>TEST CASES</vt:lpstr>
      <vt:lpstr>PowerPoint Presentation</vt:lpstr>
      <vt:lpstr>STORIES COMPLETED/INCOMPLETE</vt:lpstr>
      <vt:lpstr>PowerPoint Presentation</vt:lpstr>
      <vt:lpstr>METRICS</vt:lpstr>
      <vt:lpstr>PowerPoint Presentation</vt:lpstr>
      <vt:lpstr>PowerPoint Presentation</vt:lpstr>
      <vt:lpstr>PowerPoint Presentation</vt:lpstr>
      <vt:lpstr>PowerPoint Presentation</vt:lpstr>
      <vt:lpstr>RETROSPECTIVE</vt:lpstr>
      <vt:lpstr>What went well?</vt:lpstr>
      <vt:lpstr>What didn’t go well?</vt:lpstr>
      <vt:lpstr>What we did to improve?</vt:lpstr>
      <vt:lpstr>SPRINT 6</vt:lpstr>
      <vt:lpstr>PowerPoint Presentation</vt:lpstr>
      <vt:lpstr>APPLICATION SCREENSHOTS</vt:lpstr>
      <vt:lpstr>PowerPoint Presentation</vt:lpstr>
      <vt:lpstr>PowerPoint Presentation</vt:lpstr>
      <vt:lpstr>PowerPoint Presentation</vt:lpstr>
      <vt:lpstr>PowerPoint Presentation</vt:lpstr>
      <vt:lpstr>PowerPoint Presentation</vt:lpstr>
      <vt:lpstr>PowerPoint Presentation</vt:lpstr>
      <vt:lpstr>Happy eating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Promoting  Healthy eating  &amp;  balanced diet</dc:title>
  <dc:creator>Maanasa Dharini</dc:creator>
  <cp:lastModifiedBy>Maanasa Dharini</cp:lastModifiedBy>
  <cp:revision>73</cp:revision>
  <dcterms:created xsi:type="dcterms:W3CDTF">2022-11-01T21:06:35Z</dcterms:created>
  <dcterms:modified xsi:type="dcterms:W3CDTF">2023-02-15T04:43:21Z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0x0101009F7617449765954C89A2453A0DC3854F</vt:lpwstr>
  </property>
</Properties>
</file>